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b="def" i="def"/>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b="def" i="def"/>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b="def" i="def"/>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p:nvPr>
            <p:ph type="sldImg"/>
          </p:nvPr>
        </p:nvSpPr>
        <p:spPr>
          <a:xfrm>
            <a:off x="1143000" y="685800"/>
            <a:ext cx="4572000" cy="3429000"/>
          </a:xfrm>
          <a:prstGeom prst="rect">
            <a:avLst/>
          </a:prstGeom>
        </p:spPr>
        <p:txBody>
          <a:bodyPr/>
          <a:lstStyle/>
          <a:p>
            <a:pPr/>
          </a:p>
        </p:txBody>
      </p:sp>
      <p:sp>
        <p:nvSpPr>
          <p:cNvPr id="379" name="Shape 37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3000">
        <a:latin typeface="+mj-lt"/>
        <a:ea typeface="+mj-ea"/>
        <a:cs typeface="+mj-cs"/>
        <a:sym typeface="Helvetica Neue"/>
      </a:defRPr>
    </a:lvl1pPr>
    <a:lvl2pPr indent="228600" defTabSz="457200" latinLnBrk="0">
      <a:lnSpc>
        <a:spcPct val="117999"/>
      </a:lnSpc>
      <a:defRPr sz="3000">
        <a:latin typeface="+mj-lt"/>
        <a:ea typeface="+mj-ea"/>
        <a:cs typeface="+mj-cs"/>
        <a:sym typeface="Helvetica Neue"/>
      </a:defRPr>
    </a:lvl2pPr>
    <a:lvl3pPr indent="457200" defTabSz="457200" latinLnBrk="0">
      <a:lnSpc>
        <a:spcPct val="117999"/>
      </a:lnSpc>
      <a:defRPr sz="3000">
        <a:latin typeface="+mj-lt"/>
        <a:ea typeface="+mj-ea"/>
        <a:cs typeface="+mj-cs"/>
        <a:sym typeface="Helvetica Neue"/>
      </a:defRPr>
    </a:lvl3pPr>
    <a:lvl4pPr indent="685800" defTabSz="457200" latinLnBrk="0">
      <a:lnSpc>
        <a:spcPct val="117999"/>
      </a:lnSpc>
      <a:defRPr sz="3000">
        <a:latin typeface="+mj-lt"/>
        <a:ea typeface="+mj-ea"/>
        <a:cs typeface="+mj-cs"/>
        <a:sym typeface="Helvetica Neue"/>
      </a:defRPr>
    </a:lvl4pPr>
    <a:lvl5pPr indent="914400" defTabSz="457200" latinLnBrk="0">
      <a:lnSpc>
        <a:spcPct val="117999"/>
      </a:lnSpc>
      <a:defRPr sz="3000">
        <a:latin typeface="+mj-lt"/>
        <a:ea typeface="+mj-ea"/>
        <a:cs typeface="+mj-cs"/>
        <a:sym typeface="Helvetica Neue"/>
      </a:defRPr>
    </a:lvl5pPr>
    <a:lvl6pPr indent="1143000" defTabSz="457200" latinLnBrk="0">
      <a:lnSpc>
        <a:spcPct val="117999"/>
      </a:lnSpc>
      <a:defRPr sz="3000">
        <a:latin typeface="+mj-lt"/>
        <a:ea typeface="+mj-ea"/>
        <a:cs typeface="+mj-cs"/>
        <a:sym typeface="Helvetica Neue"/>
      </a:defRPr>
    </a:lvl6pPr>
    <a:lvl7pPr indent="1371600" defTabSz="457200" latinLnBrk="0">
      <a:lnSpc>
        <a:spcPct val="117999"/>
      </a:lnSpc>
      <a:defRPr sz="3000">
        <a:latin typeface="+mj-lt"/>
        <a:ea typeface="+mj-ea"/>
        <a:cs typeface="+mj-cs"/>
        <a:sym typeface="Helvetica Neue"/>
      </a:defRPr>
    </a:lvl7pPr>
    <a:lvl8pPr indent="1600200" defTabSz="457200" latinLnBrk="0">
      <a:lnSpc>
        <a:spcPct val="117999"/>
      </a:lnSpc>
      <a:defRPr sz="3000">
        <a:latin typeface="+mj-lt"/>
        <a:ea typeface="+mj-ea"/>
        <a:cs typeface="+mj-cs"/>
        <a:sym typeface="Helvetica Neue"/>
      </a:defRPr>
    </a:lvl8pPr>
    <a:lvl9pPr indent="1828800" defTabSz="457200" latinLnBrk="0">
      <a:lnSpc>
        <a:spcPct val="117999"/>
      </a:lnSpc>
      <a:defRPr sz="3000">
        <a:latin typeface="+mj-lt"/>
        <a:ea typeface="+mj-ea"/>
        <a:cs typeface="+mj-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 Id="rId3" Type="http://schemas.openxmlformats.org/officeDocument/2006/relationships/hyperlink" Target="http://martinfowler.com/articles/microservice-trade-offs.html" TargetMode="External"/><Relationship Id="rId4" Type="http://schemas.openxmlformats.org/officeDocument/2006/relationships/hyperlink" Target="http://www.hollischuang.com/archives/672" TargetMode="Externa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 Id="rId3" Type="http://schemas.openxmlformats.org/officeDocument/2006/relationships/hyperlink" Target="http://highscalability.com/amazon-architecture" TargetMode="Externa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 Id="rId3" Type="http://schemas.openxmlformats.org/officeDocument/2006/relationships/hyperlink" Target="http://highscalability.com/amazon-architecture" TargetMode="Externa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6" name="Shape 486"/>
          <p:cNvSpPr/>
          <p:nvPr>
            <p:ph type="sldImg"/>
          </p:nvPr>
        </p:nvSpPr>
        <p:spPr>
          <a:prstGeom prst="rect">
            <a:avLst/>
          </a:prstGeom>
        </p:spPr>
        <p:txBody>
          <a:bodyPr/>
          <a:lstStyle/>
          <a:p>
            <a:pPr/>
          </a:p>
        </p:txBody>
      </p:sp>
      <p:sp>
        <p:nvSpPr>
          <p:cNvPr id="487" name="Shape 487"/>
          <p:cNvSpPr/>
          <p:nvPr>
            <p:ph type="body" sz="quarter" idx="1"/>
          </p:nvPr>
        </p:nvSpPr>
        <p:spPr>
          <a:prstGeom prst="rect">
            <a:avLst/>
          </a:prstGeom>
        </p:spPr>
        <p:txBody>
          <a:bodyPr/>
          <a:lstStyle/>
          <a:p>
            <a:pPr marL="280736" indent="-280736">
              <a:buSzPct val="100000"/>
              <a:buAutoNum type="arabicPeriod" startAt="1"/>
              <a:defRPr sz="2100"/>
            </a:pPr>
            <a:r>
              <a:t>一直以来，软件架构设计是一个经久不衰的话题，它是决定软件系统是否能被正确、有效构建的关键要素之一。|   什么是软件架构设计？是指在考虑业务、技术、团队以及安全性、可靠性、可持续性等多重因素下，在应用系统内部，将其划分成不同的部分，相互分工、相互协作，从而为用户提供最终价值的方式.</a:t>
            </a:r>
          </a:p>
          <a:p>
            <a:pPr marL="280736" indent="-280736">
              <a:buSzPct val="100000"/>
              <a:buAutoNum type="arabicPeriod" startAt="1"/>
              <a:defRPr sz="2100"/>
            </a:pPr>
            <a:r>
              <a:t>最近几年，软件应用架构领域里诞生了一个新名词—微服务架构</a:t>
            </a:r>
          </a:p>
          <a:p>
            <a:pPr marL="280736" indent="-280736">
              <a:buSzPct val="100000"/>
              <a:buAutoNum type="arabicPeriod" startAt="1"/>
              <a:defRPr sz="2100"/>
            </a:pPr>
            <a:r>
              <a:t>虽然其诞生的时间不长，但其在各种会议、文章、网站上的曝光率，已经让很多人意识到它对软件领域所带来的影响</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传统的单块架构系统倾向采用统一的技术平台或方案来解决所有问题。通常，技术栈的决策是在团队开发之前经过架构师、技术经理慎重评估后选定的，每个团队成员都必须使用相同的开发语言、持久化存储及消息系统，而且要使用类似的工具。随着应用程序的复杂性逐渐增加以及功能越来越多，如果团队希望尝试引入新的框架、技术，或者对现有技术栈升级，通常会面临不小的风险。</a:t>
            </a:r>
          </a:p>
          <a:p>
            <a:pPr defTabSz="584200">
              <a:lnSpc>
                <a:spcPct val="100000"/>
              </a:lnSpc>
              <a:defRPr sz="1800">
                <a:latin typeface="Lucida Grande"/>
                <a:ea typeface="Lucida Grande"/>
                <a:cs typeface="Lucida Grande"/>
                <a:sym typeface="Lucida Grande"/>
              </a:defRPr>
            </a:pPr>
          </a:p>
          <a:p>
            <a:pPr defTabSz="584200">
              <a:lnSpc>
                <a:spcPct val="100000"/>
              </a:lnSpc>
              <a:defRPr sz="1800">
                <a:latin typeface="Lucida Grande"/>
                <a:ea typeface="Lucida Grande"/>
                <a:cs typeface="Lucida Grande"/>
                <a:sym typeface="Lucida Grande"/>
              </a:defRPr>
            </a:pPr>
            <a:r>
              <a:t>举例子，当年技术选型，选择了Flex</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sldImg"/>
          </p:nvPr>
        </p:nvSpPr>
        <p:spPr>
          <a:prstGeom prst="rect">
            <a:avLst/>
          </a:prstGeom>
        </p:spPr>
        <p:txBody>
          <a:bodyPr/>
          <a:lstStyle/>
          <a:p>
            <a:pPr/>
          </a:p>
        </p:txBody>
      </p:sp>
      <p:sp>
        <p:nvSpPr>
          <p:cNvPr id="730" name="Shape 730"/>
          <p:cNvSpPr/>
          <p:nvPr>
            <p:ph type="body" sz="quarter" idx="1"/>
          </p:nvPr>
        </p:nvSpPr>
        <p:spPr>
          <a:prstGeom prst="rect">
            <a:avLst/>
          </a:prstGeom>
        </p:spPr>
        <p:txBody>
          <a:bodyPr/>
          <a:lstStyle/>
          <a:p>
            <a:pPr>
              <a:defRPr sz="1900"/>
            </a:pPr>
            <a:r>
              <a:t>- 代码变得越来越复杂，其应用程序的复杂结构也会逐渐映射到研发团队的结构上。康威定律指出：一个组织的设计成果，其结构往往对应于这个组织中的沟通结构。</a:t>
            </a:r>
          </a:p>
          <a:p>
            <a:pPr>
              <a:defRPr sz="1900"/>
            </a:pPr>
            <a:r>
              <a:t>- 单块架构的开发模式在分工时往往以技能为单位，比如UX团队、服务端团队和数据库团队，这样的分工可能会导致任何功能上的改变都需要跨团队沟通和协调</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sldImg"/>
          </p:nvPr>
        </p:nvSpPr>
        <p:spPr>
          <a:prstGeom prst="rect">
            <a:avLst/>
          </a:prstGeom>
        </p:spPr>
        <p:txBody>
          <a:bodyPr/>
          <a:lstStyle/>
          <a:p>
            <a:pPr/>
          </a:p>
        </p:txBody>
      </p:sp>
      <p:sp>
        <p:nvSpPr>
          <p:cNvPr id="739" name="Shape 739"/>
          <p:cNvSpPr/>
          <p:nvPr>
            <p:ph type="body" sz="quarter" idx="1"/>
          </p:nvPr>
        </p:nvSpPr>
        <p:spPr>
          <a:prstGeom prst="rect">
            <a:avLst/>
          </a:prstGeom>
        </p:spPr>
        <p:txBody>
          <a:bodyPr/>
          <a:lstStyle/>
          <a:p>
            <a:pPr>
              <a:defRPr sz="2000"/>
            </a:pPr>
            <a:r>
              <a:t>- 在部署流水线稳定工作的情况下，对单块架构应用程序做任何细微的修改以及代码提交，都会触发部署流水线，对整个应用程序进行代码编译、运行单元测试、代码检查、构建并生成部署包、验证功能等，这也就意味着流水线的反馈周期变长，单位时间内构建的效率变低了</a:t>
            </a:r>
          </a:p>
          <a:p>
            <a:pPr marL="200526" indent="-200526">
              <a:buSzPct val="100000"/>
              <a:buChar char="-"/>
              <a:defRPr sz="2000"/>
            </a:pPr>
            <a:r>
              <a:t>持续集成时间长，提交代码的时间窗口小了</a:t>
            </a:r>
          </a:p>
          <a:p>
            <a:pPr marL="200526" indent="-200526">
              <a:buSzPct val="100000"/>
              <a:buChar char="-"/>
              <a:defRPr sz="2000"/>
            </a:pPr>
            <a:r>
              <a:t>50W代码、分布式团队、构建的时间40分钟，提交12次代码。</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7" name="Shape 747"/>
          <p:cNvSpPr/>
          <p:nvPr>
            <p:ph type="sldImg"/>
          </p:nvPr>
        </p:nvSpPr>
        <p:spPr>
          <a:prstGeom prst="rect">
            <a:avLst/>
          </a:prstGeom>
        </p:spPr>
        <p:txBody>
          <a:bodyPr/>
          <a:lstStyle/>
          <a:p>
            <a:pPr/>
          </a:p>
        </p:txBody>
      </p:sp>
      <p:sp>
        <p:nvSpPr>
          <p:cNvPr id="748" name="Shape 748"/>
          <p:cNvSpPr/>
          <p:nvPr>
            <p:ph type="body" sz="quarter" idx="1"/>
          </p:nvPr>
        </p:nvSpPr>
        <p:spPr>
          <a:prstGeom prst="rect">
            <a:avLst/>
          </a:prstGeom>
        </p:spPr>
        <p:txBody>
          <a:bodyPr/>
          <a:lstStyle>
            <a:lvl1pPr marL="180473" indent="-180473" defTabSz="584200">
              <a:lnSpc>
                <a:spcPct val="100000"/>
              </a:lnSpc>
              <a:buSzPct val="100000"/>
              <a:buChar char="-"/>
              <a:defRPr sz="1800">
                <a:latin typeface="Lucida Grande"/>
                <a:ea typeface="Lucida Grande"/>
                <a:cs typeface="Lucida Grande"/>
                <a:sym typeface="Lucida Grande"/>
              </a:defRPr>
            </a:lvl1pPr>
          </a:lstStyle>
          <a:p>
            <a:pPr/>
            <a:r>
              <a:t>如果应用程序某部分的功能是内存密集型的，如需要缓存大量数据，而另外一部分功能是CPU密集型的，如需要进行大量的运算，那么每次实施水平扩展，运行该应用的服务器都必须有足够的内存和强劲的CPU来满足需求</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4" name="Shape 764"/>
          <p:cNvSpPr/>
          <p:nvPr>
            <p:ph type="sldImg"/>
          </p:nvPr>
        </p:nvSpPr>
        <p:spPr>
          <a:prstGeom prst="rect">
            <a:avLst/>
          </a:prstGeom>
        </p:spPr>
        <p:txBody>
          <a:bodyPr/>
          <a:lstStyle/>
          <a:p>
            <a:pPr/>
          </a:p>
        </p:txBody>
      </p:sp>
      <p:sp>
        <p:nvSpPr>
          <p:cNvPr id="765" name="Shape 765"/>
          <p:cNvSpPr/>
          <p:nvPr>
            <p:ph type="body" sz="quarter" idx="1"/>
          </p:nvPr>
        </p:nvSpPr>
        <p:spPr>
          <a:prstGeom prst="rect">
            <a:avLst/>
          </a:prstGeom>
        </p:spPr>
        <p:txBody>
          <a:bodyPr/>
          <a:lstStyle>
            <a:lvl1pPr>
              <a:defRPr sz="1500"/>
            </a:lvl1pPr>
          </a:lstStyle>
          <a:p>
            <a:pPr/>
            <a:r>
              <a:t>这里介绍一下单块架构的wikipedia介绍。</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2" name="Shape 812"/>
          <p:cNvSpPr/>
          <p:nvPr>
            <p:ph type="sldImg"/>
          </p:nvPr>
        </p:nvSpPr>
        <p:spPr>
          <a:prstGeom prst="rect">
            <a:avLst/>
          </a:prstGeom>
        </p:spPr>
        <p:txBody>
          <a:bodyPr/>
          <a:lstStyle/>
          <a:p>
            <a:pPr/>
          </a:p>
        </p:txBody>
      </p:sp>
      <p:sp>
        <p:nvSpPr>
          <p:cNvPr id="813" name="Shape 813"/>
          <p:cNvSpPr/>
          <p:nvPr>
            <p:ph type="body" sz="quarter" idx="1"/>
          </p:nvPr>
        </p:nvSpPr>
        <p:spPr>
          <a:prstGeom prst="rect">
            <a:avLst/>
          </a:prstGeom>
        </p:spPr>
        <p:txBody>
          <a:bodyPr/>
          <a:lstStyle>
            <a:lvl1pPr>
              <a:defRPr sz="1500"/>
            </a:lvl1pPr>
          </a:lstStyle>
          <a:p>
            <a:pPr/>
            <a:r>
              <a:t>这里介绍一下单块架构的wikipedia介绍。</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1" name="Shape 911"/>
          <p:cNvSpPr/>
          <p:nvPr>
            <p:ph type="sldImg"/>
          </p:nvPr>
        </p:nvSpPr>
        <p:spPr>
          <a:prstGeom prst="rect">
            <a:avLst/>
          </a:prstGeom>
        </p:spPr>
        <p:txBody>
          <a:bodyPr/>
          <a:lstStyle/>
          <a:p>
            <a:pPr/>
          </a:p>
        </p:txBody>
      </p:sp>
      <p:sp>
        <p:nvSpPr>
          <p:cNvPr id="912" name="Shape 912"/>
          <p:cNvSpPr/>
          <p:nvPr>
            <p:ph type="body" sz="quarter" idx="1"/>
          </p:nvPr>
        </p:nvSpPr>
        <p:spPr>
          <a:prstGeom prst="rect">
            <a:avLst/>
          </a:prstGeom>
        </p:spPr>
        <p:txBody>
          <a:bodyPr/>
          <a:lstStyle/>
          <a:p>
            <a:pPr>
              <a:defRPr sz="1700"/>
            </a:pPr>
            <a:r>
              <a:t>从宏观上而言，大部分组织已经基本上形成了一套可遵循、可参考、可实施的交付体系。这时候，逐渐完善并改进各个细节的需求就会更加强烈。所谓细节，就是类似如何找到灵活性高、扩展性好的架构方式、如何用更有效的技术、工具解决业务问题等。</a:t>
            </a:r>
          </a:p>
          <a:p>
            <a:pPr>
              <a:defRPr sz="1700"/>
            </a:pPr>
            <a:r>
              <a:t>持续交付能力成熟度模型：测试、数据、构建、部署、架构</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7" name="Shape 937"/>
          <p:cNvSpPr/>
          <p:nvPr>
            <p:ph type="sldImg"/>
          </p:nvPr>
        </p:nvSpPr>
        <p:spPr>
          <a:prstGeom prst="rect">
            <a:avLst/>
          </a:prstGeom>
        </p:spPr>
        <p:txBody>
          <a:bodyPr/>
          <a:lstStyle/>
          <a:p>
            <a:pPr/>
          </a:p>
        </p:txBody>
      </p:sp>
      <p:sp>
        <p:nvSpPr>
          <p:cNvPr id="938" name="Shape 938"/>
          <p:cNvSpPr/>
          <p:nvPr>
            <p:ph type="body" sz="quarter" idx="1"/>
          </p:nvPr>
        </p:nvSpPr>
        <p:spPr>
          <a:prstGeom prst="rect">
            <a:avLst/>
          </a:prstGeom>
        </p:spPr>
        <p:txBody>
          <a:bodyPr/>
          <a:lstStyle>
            <a:lvl1pPr defTabSz="584200">
              <a:lnSpc>
                <a:spcPct val="100000"/>
              </a:lnSpc>
              <a:defRPr sz="1800">
                <a:latin typeface="Lucida Grande"/>
                <a:ea typeface="Lucida Grande"/>
                <a:cs typeface="Lucida Grande"/>
                <a:sym typeface="Lucida Grande"/>
              </a:defRPr>
            </a:lvl1pPr>
          </a:lstStyle>
          <a:p>
            <a:pPr/>
            <a:r>
              <a:t>需求变化快和用户群体庞大：在这种情况下，如何从系统架构的角度出发，构建灵活、易扩展的系统，快速应对需求的变化；同时，随着用户量的增加，如何保证系统的可伸缩性、高可用性，成为系统架构面临的挑战</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hape 980"/>
          <p:cNvSpPr/>
          <p:nvPr>
            <p:ph type="sldImg"/>
          </p:nvPr>
        </p:nvSpPr>
        <p:spPr>
          <a:prstGeom prst="rect">
            <a:avLst/>
          </a:prstGeom>
        </p:spPr>
        <p:txBody>
          <a:bodyPr/>
          <a:lstStyle/>
          <a:p>
            <a:pPr/>
          </a:p>
        </p:txBody>
      </p:sp>
      <p:sp>
        <p:nvSpPr>
          <p:cNvPr id="981" name="Shape 981"/>
          <p:cNvSpPr/>
          <p:nvPr>
            <p:ph type="body" sz="quarter" idx="1"/>
          </p:nvPr>
        </p:nvSpPr>
        <p:spPr>
          <a:prstGeom prst="rect">
            <a:avLst/>
          </a:prstGeom>
        </p:spPr>
        <p:txBody>
          <a:bodyPr/>
          <a:lstStyle>
            <a:lvl1pPr>
              <a:defRPr sz="1500"/>
            </a:lvl1pPr>
          </a:lstStyle>
          <a:p>
            <a:pPr/>
            <a:r>
              <a:t>这里介绍一下单块架构的wikipedia介绍。</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7" name="Shape 997"/>
          <p:cNvSpPr/>
          <p:nvPr>
            <p:ph type="sldImg"/>
          </p:nvPr>
        </p:nvSpPr>
        <p:spPr>
          <a:prstGeom prst="rect">
            <a:avLst/>
          </a:prstGeom>
        </p:spPr>
        <p:txBody>
          <a:bodyPr/>
          <a:lstStyle/>
          <a:p>
            <a:pPr/>
          </a:p>
        </p:txBody>
      </p:sp>
      <p:sp>
        <p:nvSpPr>
          <p:cNvPr id="998" name="Shape 998"/>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Cloud</a:t>
            </a:r>
          </a:p>
          <a:p>
            <a:pPr defTabSz="584200">
              <a:lnSpc>
                <a:spcPct val="100000"/>
              </a:lnSpc>
              <a:defRPr sz="1800">
                <a:latin typeface="Lucida Grande"/>
                <a:ea typeface="Lucida Grande"/>
                <a:cs typeface="Lucida Grande"/>
                <a:sym typeface="Lucida Grande"/>
              </a:defRPr>
            </a:pPr>
            <a:r>
              <a:t>H5</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a:p>
        </p:txBody>
      </p:sp>
      <p:sp>
        <p:nvSpPr>
          <p:cNvPr id="495" name="Shape 495"/>
          <p:cNvSpPr/>
          <p:nvPr>
            <p:ph type="body" sz="quarter" idx="1"/>
          </p:nvPr>
        </p:nvSpPr>
        <p:spPr>
          <a:prstGeom prst="rect">
            <a:avLst/>
          </a:prstGeom>
        </p:spPr>
        <p:txBody>
          <a:bodyPr/>
          <a:lstStyle>
            <a:lvl1pPr>
              <a:defRPr sz="1500"/>
            </a:lvl1pPr>
          </a:lstStyle>
          <a:p>
            <a:pPr/>
            <a:r>
              <a:t>这里介绍一下单块架构的wikipedia介绍。</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5" name="Shape 1025"/>
          <p:cNvSpPr/>
          <p:nvPr>
            <p:ph type="sldImg"/>
          </p:nvPr>
        </p:nvSpPr>
        <p:spPr>
          <a:prstGeom prst="rect">
            <a:avLst/>
          </a:prstGeom>
        </p:spPr>
        <p:txBody>
          <a:bodyPr/>
          <a:lstStyle/>
          <a:p>
            <a:pPr/>
          </a:p>
        </p:txBody>
      </p:sp>
      <p:sp>
        <p:nvSpPr>
          <p:cNvPr id="1026" name="Shape 1026"/>
          <p:cNvSpPr/>
          <p:nvPr>
            <p:ph type="body" sz="quarter" idx="1"/>
          </p:nvPr>
        </p:nvSpPr>
        <p:spPr>
          <a:prstGeom prst="rect">
            <a:avLst/>
          </a:prstGeom>
        </p:spPr>
        <p:txBody>
          <a:bodyPr/>
          <a:lstStyle/>
          <a:p>
            <a:pPr marL="160421" indent="-160421">
              <a:buSzPct val="100000"/>
              <a:buAutoNum type="arabicPeriod" startAt="1"/>
              <a:defRPr sz="1200"/>
            </a:pPr>
            <a:r>
              <a:t>英国著名的数学家，发现的细胞自动机</a:t>
            </a:r>
          </a:p>
          <a:p>
            <a:pPr marL="160421" indent="-160421">
              <a:buSzPct val="100000"/>
              <a:buAutoNum type="arabicPeriod" startAt="1"/>
              <a:defRPr sz="1200"/>
            </a:pPr>
            <a:r>
              <a:t>一个死亡细胞周围,当且仅当有3个细胞为生时，则该细胞会’起死回生’</a:t>
            </a:r>
          </a:p>
          <a:p>
            <a:pPr marL="160421" indent="-160421">
              <a:buSzPct val="100000"/>
              <a:buAutoNum type="arabicPeriod" startAt="1"/>
              <a:defRPr sz="1200"/>
            </a:pPr>
            <a:r>
              <a:t>一个细胞周围有2个细胞为生，则该细胞的生死状态保持不变</a:t>
            </a:r>
          </a:p>
          <a:p>
            <a:pPr marL="160421" indent="-160421">
              <a:buSzPct val="100000"/>
              <a:buAutoNum type="arabicPeriod" startAt="1"/>
              <a:defRPr sz="1200"/>
            </a:pPr>
            <a:r>
              <a:t>其他情况下，该细胞会变成死亡状态</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1" name="Shape 1121"/>
          <p:cNvSpPr/>
          <p:nvPr>
            <p:ph type="sldImg"/>
          </p:nvPr>
        </p:nvSpPr>
        <p:spPr>
          <a:prstGeom prst="rect">
            <a:avLst/>
          </a:prstGeom>
        </p:spPr>
        <p:txBody>
          <a:bodyPr/>
          <a:lstStyle/>
          <a:p>
            <a:pPr/>
          </a:p>
        </p:txBody>
      </p:sp>
      <p:sp>
        <p:nvSpPr>
          <p:cNvPr id="1122" name="Shape 1122"/>
          <p:cNvSpPr/>
          <p:nvPr>
            <p:ph type="body" sz="quarter" idx="1"/>
          </p:nvPr>
        </p:nvSpPr>
        <p:spPr>
          <a:prstGeom prst="rect">
            <a:avLst/>
          </a:prstGeom>
        </p:spPr>
        <p:txBody>
          <a:bodyPr/>
          <a:lstStyle/>
          <a:p>
            <a:pPr marL="160421" indent="-160421">
              <a:buSzPct val="100000"/>
              <a:buAutoNum type="arabicPeriod" startAt="1"/>
              <a:defRPr sz="1200"/>
            </a:pPr>
            <a:r>
              <a:t>英国著名的数学家，发现的细胞自动机</a:t>
            </a:r>
          </a:p>
          <a:p>
            <a:pPr marL="160421" indent="-160421">
              <a:buSzPct val="100000"/>
              <a:buAutoNum type="arabicPeriod" startAt="1"/>
              <a:defRPr sz="1200"/>
            </a:pPr>
            <a:r>
              <a:t>一个死亡细胞周围,当且仅当有3个细胞为生时，则该细胞会’起死回生’</a:t>
            </a:r>
          </a:p>
          <a:p>
            <a:pPr marL="160421" indent="-160421">
              <a:buSzPct val="100000"/>
              <a:buAutoNum type="arabicPeriod" startAt="1"/>
              <a:defRPr sz="1200"/>
            </a:pPr>
            <a:r>
              <a:t>一个细胞周围有2个细胞为生，则该细胞的生死状态保持不变</a:t>
            </a:r>
          </a:p>
          <a:p>
            <a:pPr marL="160421" indent="-160421">
              <a:buSzPct val="100000"/>
              <a:buAutoNum type="arabicPeriod" startAt="1"/>
              <a:defRPr sz="1200"/>
            </a:pPr>
            <a:r>
              <a:t>其他情况下，该细胞会变成死亡状态</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7" name="Shape 1127"/>
          <p:cNvSpPr/>
          <p:nvPr>
            <p:ph type="sldImg"/>
          </p:nvPr>
        </p:nvSpPr>
        <p:spPr>
          <a:prstGeom prst="rect">
            <a:avLst/>
          </a:prstGeom>
        </p:spPr>
        <p:txBody>
          <a:bodyPr/>
          <a:lstStyle/>
          <a:p>
            <a:pPr/>
          </a:p>
        </p:txBody>
      </p:sp>
      <p:sp>
        <p:nvSpPr>
          <p:cNvPr id="1128" name="Shape 1128"/>
          <p:cNvSpPr/>
          <p:nvPr>
            <p:ph type="body" sz="quarter" idx="1"/>
          </p:nvPr>
        </p:nvSpPr>
        <p:spPr>
          <a:prstGeom prst="rect">
            <a:avLst/>
          </a:prstGeom>
        </p:spPr>
        <p:txBody>
          <a:bodyPr/>
          <a:lstStyle/>
          <a:p>
            <a:pPr marL="160421" indent="-160421">
              <a:buSzPct val="100000"/>
              <a:buAutoNum type="arabicPeriod" startAt="1"/>
              <a:defRPr sz="1200"/>
            </a:pPr>
            <a:r>
              <a:t>英国著名的数学家，发现的细胞自动机</a:t>
            </a:r>
          </a:p>
          <a:p>
            <a:pPr marL="160421" indent="-160421">
              <a:buSzPct val="100000"/>
              <a:buAutoNum type="arabicPeriod" startAt="1"/>
              <a:defRPr sz="1200"/>
            </a:pPr>
            <a:r>
              <a:t>一个死亡细胞周围,当且仅当有3个细胞为生时，则该细胞会’起死回生’</a:t>
            </a:r>
          </a:p>
          <a:p>
            <a:pPr marL="160421" indent="-160421">
              <a:buSzPct val="100000"/>
              <a:buAutoNum type="arabicPeriod" startAt="1"/>
              <a:defRPr sz="1200"/>
            </a:pPr>
            <a:r>
              <a:t>一个细胞周围有2个细胞为生，则该细胞的生死状态保持不变</a:t>
            </a:r>
          </a:p>
          <a:p>
            <a:pPr marL="160421" indent="-160421">
              <a:buSzPct val="100000"/>
              <a:buAutoNum type="arabicPeriod" startAt="1"/>
              <a:defRPr sz="1200"/>
            </a:pPr>
            <a:r>
              <a:t>其他情况下，该细胞会变成死亡状态</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1" name="Shape 1191"/>
          <p:cNvSpPr/>
          <p:nvPr>
            <p:ph type="sldImg"/>
          </p:nvPr>
        </p:nvSpPr>
        <p:spPr>
          <a:prstGeom prst="rect">
            <a:avLst/>
          </a:prstGeom>
        </p:spPr>
        <p:txBody>
          <a:bodyPr/>
          <a:lstStyle/>
          <a:p>
            <a:pPr/>
          </a:p>
        </p:txBody>
      </p:sp>
      <p:sp>
        <p:nvSpPr>
          <p:cNvPr id="1192" name="Shape 1192"/>
          <p:cNvSpPr/>
          <p:nvPr>
            <p:ph type="body" sz="quarter" idx="1"/>
          </p:nvPr>
        </p:nvSpPr>
        <p:spPr>
          <a:prstGeom prst="rect">
            <a:avLst/>
          </a:prstGeom>
        </p:spPr>
        <p:txBody>
          <a:bodyPr/>
          <a:lstStyle/>
          <a:p>
            <a:pPr defTabSz="584200">
              <a:lnSpc>
                <a:spcPct val="100000"/>
              </a:lnSpc>
              <a:defRPr sz="1600">
                <a:latin typeface="Lucida Grande"/>
                <a:ea typeface="Lucida Grande"/>
                <a:cs typeface="Lucida Grande"/>
                <a:sym typeface="Lucida Grande"/>
              </a:defRPr>
            </a:pPr>
            <a:r>
              <a:t>跨语言，跨平台的这种协议</a:t>
            </a:r>
          </a:p>
          <a:p>
            <a:pPr defTabSz="584200">
              <a:lnSpc>
                <a:spcPct val="100000"/>
              </a:lnSpc>
              <a:defRPr sz="1600">
                <a:latin typeface="Lucida Grande"/>
                <a:ea typeface="Lucida Grande"/>
                <a:cs typeface="Lucida Grande"/>
                <a:sym typeface="Lucida Grande"/>
              </a:defRPr>
            </a:pPr>
            <a:r>
              <a:t>JSON，REST提出的HAL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7" name="Shape 1327"/>
          <p:cNvSpPr/>
          <p:nvPr>
            <p:ph type="sldImg"/>
          </p:nvPr>
        </p:nvSpPr>
        <p:spPr>
          <a:prstGeom prst="rect">
            <a:avLst/>
          </a:prstGeom>
        </p:spPr>
        <p:txBody>
          <a:bodyPr/>
          <a:lstStyle/>
          <a:p>
            <a:pPr/>
          </a:p>
        </p:txBody>
      </p:sp>
      <p:sp>
        <p:nvSpPr>
          <p:cNvPr id="1328" name="Shape 1328"/>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7" name="Shape 1357"/>
          <p:cNvSpPr/>
          <p:nvPr>
            <p:ph type="sldImg"/>
          </p:nvPr>
        </p:nvSpPr>
        <p:spPr>
          <a:prstGeom prst="rect">
            <a:avLst/>
          </a:prstGeom>
        </p:spPr>
        <p:txBody>
          <a:bodyPr/>
          <a:lstStyle/>
          <a:p>
            <a:pPr/>
          </a:p>
        </p:txBody>
      </p:sp>
      <p:sp>
        <p:nvSpPr>
          <p:cNvPr id="1358" name="Shape 1358"/>
          <p:cNvSpPr/>
          <p:nvPr>
            <p:ph type="body" sz="quarter" idx="1"/>
          </p:nvPr>
        </p:nvSpPr>
        <p:spPr>
          <a:prstGeom prst="rect">
            <a:avLst/>
          </a:prstGeom>
        </p:spPr>
        <p:txBody>
          <a:bodyPr/>
          <a:lstStyle/>
          <a:p>
            <a:pPr>
              <a:defRPr sz="1300"/>
            </a:pPr>
            <a:r>
              <a:t>从客户端来看，一致性主要指的是多并发访问时更新过的数据如何获取的问题。</a:t>
            </a:r>
          </a:p>
          <a:p>
            <a:pPr>
              <a:defRPr sz="1300"/>
            </a:pPr>
            <a:r>
              <a:t>从服务端来看，则是更新如何复制分布到整个系统，以保证数据最终一致。</a:t>
            </a:r>
          </a:p>
          <a:p>
            <a:pPr>
              <a:defRPr sz="1300"/>
            </a:pPr>
            <a:r>
              <a:t>强一致性，对于关系型数据库，要求更新过的数据能被后续的访问都能看到。</a:t>
            </a:r>
          </a:p>
          <a:p>
            <a:pPr>
              <a:defRPr sz="1300"/>
            </a:pPr>
            <a:r>
              <a:t>弱一致性{最终一致性，经过一段时间的迁移，所有的数据达到一致}</a:t>
            </a:r>
          </a:p>
          <a:p>
            <a:pPr>
              <a:defRPr sz="1300"/>
            </a:pPr>
          </a:p>
          <a:p>
            <a:pPr>
              <a:defRPr sz="1300"/>
            </a:pPr>
          </a:p>
          <a:p>
            <a:pPr>
              <a:defRPr sz="1300"/>
            </a:pPr>
          </a:p>
          <a:p>
            <a:pPr>
              <a:defRPr sz="1300"/>
            </a:pPr>
          </a:p>
          <a:p>
            <a:pPr>
              <a:defRPr sz="1300"/>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6" name="Shape 1376"/>
          <p:cNvSpPr/>
          <p:nvPr>
            <p:ph type="sldImg"/>
          </p:nvPr>
        </p:nvSpPr>
        <p:spPr>
          <a:prstGeom prst="rect">
            <a:avLst/>
          </a:prstGeom>
        </p:spPr>
        <p:txBody>
          <a:bodyPr/>
          <a:lstStyle/>
          <a:p>
            <a:pPr/>
          </a:p>
        </p:txBody>
      </p:sp>
      <p:sp>
        <p:nvSpPr>
          <p:cNvPr id="1377" name="Shape 1377"/>
          <p:cNvSpPr/>
          <p:nvPr>
            <p:ph type="body" sz="quarter" idx="1"/>
          </p:nvPr>
        </p:nvSpPr>
        <p:spPr>
          <a:prstGeom prst="rect">
            <a:avLst/>
          </a:prstGeom>
        </p:spPr>
        <p:txBody>
          <a:bodyPr/>
          <a:lstStyle/>
          <a:p>
            <a:pPr>
              <a:defRPr sz="1300"/>
            </a:pPr>
            <a:r>
              <a:t>从客户端来看，一致性主要指的是多并发访问时更新过的数据如何获取的问题。</a:t>
            </a:r>
          </a:p>
          <a:p>
            <a:pPr>
              <a:defRPr sz="1300"/>
            </a:pPr>
            <a:r>
              <a:t>从服务端来看，则是更新如何复制分布到整个系统，以保证数据最终一致。</a:t>
            </a:r>
          </a:p>
          <a:p>
            <a:pPr>
              <a:defRPr sz="1300"/>
            </a:pPr>
            <a:r>
              <a:t>强一致性，对于关系型数据库，要求更新过的数据能被后续的访问都能看到。</a:t>
            </a:r>
          </a:p>
          <a:p>
            <a:pPr>
              <a:defRPr sz="1300"/>
            </a:pPr>
            <a:r>
              <a:t>弱一致性{最终一致性，经过一段时间的迁移，所有的数据达到一致}</a:t>
            </a:r>
          </a:p>
          <a:p>
            <a:pPr>
              <a:defRPr sz="1300"/>
            </a:pPr>
          </a:p>
          <a:p>
            <a:pPr>
              <a:defRPr sz="1300"/>
            </a:pPr>
          </a:p>
          <a:p>
            <a:pPr>
              <a:defRPr sz="1300"/>
            </a:pPr>
          </a:p>
          <a:p>
            <a:pPr>
              <a:defRPr sz="1300"/>
            </a:pPr>
          </a:p>
          <a:p>
            <a:pPr>
              <a:defRPr sz="1300"/>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4" name="Shape 1394"/>
          <p:cNvSpPr/>
          <p:nvPr>
            <p:ph type="sldImg"/>
          </p:nvPr>
        </p:nvSpPr>
        <p:spPr>
          <a:prstGeom prst="rect">
            <a:avLst/>
          </a:prstGeom>
        </p:spPr>
        <p:txBody>
          <a:bodyPr/>
          <a:lstStyle/>
          <a:p>
            <a:pPr/>
          </a:p>
        </p:txBody>
      </p:sp>
      <p:sp>
        <p:nvSpPr>
          <p:cNvPr id="1395" name="Shape 1395"/>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1" name="Shape 1411"/>
          <p:cNvSpPr/>
          <p:nvPr>
            <p:ph type="sldImg"/>
          </p:nvPr>
        </p:nvSpPr>
        <p:spPr>
          <a:prstGeom prst="rect">
            <a:avLst/>
          </a:prstGeom>
        </p:spPr>
        <p:txBody>
          <a:bodyPr/>
          <a:lstStyle/>
          <a:p>
            <a:pPr/>
          </a:p>
        </p:txBody>
      </p:sp>
      <p:sp>
        <p:nvSpPr>
          <p:cNvPr id="1412" name="Shape 1412"/>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7" name="Shape 1427"/>
          <p:cNvSpPr/>
          <p:nvPr>
            <p:ph type="sldImg"/>
          </p:nvPr>
        </p:nvSpPr>
        <p:spPr>
          <a:prstGeom prst="rect">
            <a:avLst/>
          </a:prstGeom>
        </p:spPr>
        <p:txBody>
          <a:bodyPr/>
          <a:lstStyle/>
          <a:p>
            <a:pPr/>
          </a:p>
        </p:txBody>
      </p:sp>
      <p:sp>
        <p:nvSpPr>
          <p:cNvPr id="1428" name="Shape 1428"/>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3" invalidUrl="" action="" tgtFrame="" tooltip="" history="1" highlightClick="0" endSnd="0"/>
              </a:rPr>
              <a:t>http://martinfowler.com/articles/microservice-trade-offs.html</a:t>
            </a:r>
          </a:p>
          <a:p>
            <a:pPr defTabSz="584200">
              <a:lnSpc>
                <a:spcPct val="100000"/>
              </a:lnSpc>
              <a:defRPr sz="1800">
                <a:latin typeface="Lucida Grande"/>
                <a:ea typeface="Lucida Grande"/>
                <a:cs typeface="Lucida Grande"/>
                <a:sym typeface="Lucida Grande"/>
              </a:defRPr>
            </a:pPr>
            <a:r>
              <a:rPr u="sng">
                <a:solidFill>
                  <a:srgbClr val="0000FF"/>
                </a:solidFill>
                <a:uFill>
                  <a:solidFill>
                    <a:srgbClr val="0000FF"/>
                  </a:solidFill>
                </a:uFill>
                <a:hlinkClick r:id="rId4" invalidUrl="" action="" tgtFrame="" tooltip="" history="1" highlightClick="0" endSnd="0"/>
              </a:rPr>
              <a:t>http://www.hollischuang.com/archives/672</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lvl1pPr>
              <a:defRPr sz="1500"/>
            </a:lvl1pPr>
          </a:lstStyle>
          <a:p>
            <a:pPr/>
            <a:r>
              <a:t>这里介绍一下单块架构的wikipedia介绍。</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0" name="Shape 1490"/>
          <p:cNvSpPr/>
          <p:nvPr>
            <p:ph type="sldImg"/>
          </p:nvPr>
        </p:nvSpPr>
        <p:spPr>
          <a:prstGeom prst="rect">
            <a:avLst/>
          </a:prstGeom>
        </p:spPr>
        <p:txBody>
          <a:bodyPr/>
          <a:lstStyle/>
          <a:p>
            <a:pPr/>
          </a:p>
        </p:txBody>
      </p:sp>
      <p:sp>
        <p:nvSpPr>
          <p:cNvPr id="1491" name="Shape 1491"/>
          <p:cNvSpPr/>
          <p:nvPr>
            <p:ph type="body" sz="quarter" idx="1"/>
          </p:nvPr>
        </p:nvSpPr>
        <p:spPr>
          <a:prstGeom prst="rect">
            <a:avLst/>
          </a:prstGeom>
        </p:spPr>
        <p:txBody>
          <a:bodyPr/>
          <a:lstStyle/>
          <a:p>
            <a:pPr/>
            <a:r>
              <a:t>敏捷和Scrum、xp的关系</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4" name="Shape 1534"/>
          <p:cNvSpPr/>
          <p:nvPr>
            <p:ph type="sldImg"/>
          </p:nvPr>
        </p:nvSpPr>
        <p:spPr>
          <a:prstGeom prst="rect">
            <a:avLst/>
          </a:prstGeom>
        </p:spPr>
        <p:txBody>
          <a:bodyPr/>
          <a:lstStyle/>
          <a:p>
            <a:pPr/>
          </a:p>
        </p:txBody>
      </p:sp>
      <p:sp>
        <p:nvSpPr>
          <p:cNvPr id="1535" name="Shape 1535"/>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100-150 services to build a page / </a:t>
            </a:r>
            <a:r>
              <a:rPr u="sng">
                <a:solidFill>
                  <a:srgbClr val="0000FF"/>
                </a:solidFill>
                <a:uFill>
                  <a:solidFill>
                    <a:srgbClr val="0000FF"/>
                  </a:solidFill>
                </a:uFill>
                <a:hlinkClick r:id="rId3" invalidUrl="" action="" tgtFrame="" tooltip="" history="1" highlightClick="0" endSnd="0"/>
              </a:rPr>
              <a:t>http://highscalability.com/amazon-architecture</a:t>
            </a:r>
          </a:p>
          <a:p>
            <a:pPr defTabSz="584200">
              <a:lnSpc>
                <a:spcPct val="100000"/>
              </a:lnSpc>
              <a:defRPr sz="1800">
                <a:latin typeface="Lucida Grande"/>
                <a:ea typeface="Lucida Grande"/>
                <a:cs typeface="Lucida Grande"/>
                <a:sym typeface="Lucida Grande"/>
              </a:defRPr>
            </a:pPr>
            <a:r>
              <a:t>~600 services                      	       http://techblog.netflix.com/</a:t>
            </a:r>
          </a:p>
          <a:p>
            <a:pPr defTabSz="584200">
              <a:lnSpc>
                <a:spcPct val="100000"/>
              </a:lnSpc>
              <a:defRPr sz="1800">
                <a:latin typeface="Lucida Grande"/>
                <a:ea typeface="Lucida Grande"/>
                <a:cs typeface="Lucida Grande"/>
                <a:sym typeface="Lucida Grande"/>
              </a:defRPr>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1" name="Shape 1551"/>
          <p:cNvSpPr/>
          <p:nvPr>
            <p:ph type="sldImg"/>
          </p:nvPr>
        </p:nvSpPr>
        <p:spPr>
          <a:prstGeom prst="rect">
            <a:avLst/>
          </a:prstGeom>
        </p:spPr>
        <p:txBody>
          <a:bodyPr/>
          <a:lstStyle/>
          <a:p>
            <a:pPr/>
          </a:p>
        </p:txBody>
      </p:sp>
      <p:sp>
        <p:nvSpPr>
          <p:cNvPr id="1552" name="Shape 1552"/>
          <p:cNvSpPr/>
          <p:nvPr>
            <p:ph type="body" sz="quarter" idx="1"/>
          </p:nvPr>
        </p:nvSpPr>
        <p:spPr>
          <a:prstGeom prst="rect">
            <a:avLst/>
          </a:prstGeom>
        </p:spPr>
        <p:txBody>
          <a:bodyPr/>
          <a:lstStyle/>
          <a:p>
            <a:pPr defTabSz="584200">
              <a:lnSpc>
                <a:spcPct val="100000"/>
              </a:lnSpc>
              <a:defRPr sz="1800">
                <a:latin typeface="Lucida Grande"/>
                <a:ea typeface="Lucida Grande"/>
                <a:cs typeface="Lucida Grande"/>
                <a:sym typeface="Lucida Grande"/>
              </a:defRPr>
            </a:pPr>
            <a:r>
              <a:t>100-150 services to build a page / </a:t>
            </a:r>
            <a:r>
              <a:rPr u="sng">
                <a:solidFill>
                  <a:srgbClr val="0000FF"/>
                </a:solidFill>
                <a:uFill>
                  <a:solidFill>
                    <a:srgbClr val="0000FF"/>
                  </a:solidFill>
                </a:uFill>
                <a:hlinkClick r:id="rId3" invalidUrl="" action="" tgtFrame="" tooltip="" history="1" highlightClick="0" endSnd="0"/>
              </a:rPr>
              <a:t>http://highscalability.com/amazon-architecture</a:t>
            </a:r>
          </a:p>
          <a:p>
            <a:pPr defTabSz="584200">
              <a:lnSpc>
                <a:spcPct val="100000"/>
              </a:lnSpc>
              <a:defRPr sz="1800">
                <a:latin typeface="Lucida Grande"/>
                <a:ea typeface="Lucida Grande"/>
                <a:cs typeface="Lucida Grande"/>
                <a:sym typeface="Lucida Grande"/>
              </a:defRPr>
            </a:pPr>
            <a:r>
              <a:t>~600 services                      	       http://techblog.netflix.com/</a:t>
            </a:r>
          </a:p>
          <a:p>
            <a:pPr defTabSz="584200">
              <a:lnSpc>
                <a:spcPct val="100000"/>
              </a:lnSpc>
              <a:defRPr sz="1800">
                <a:latin typeface="Lucida Grande"/>
                <a:ea typeface="Lucida Grande"/>
                <a:cs typeface="Lucida Grande"/>
                <a:sym typeface="Lucida Grande"/>
              </a:defRPr>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lvl1pPr>
              <a:defRPr sz="1900"/>
            </a:lvl1pPr>
          </a:lstStyle>
          <a:p>
            <a:pPr/>
            <a:r>
              <a:t>以WEB应用程序为例，在WEB应用程序开发的早期，由于受到面向过程的思维及设计方式的影响，所有的逻辑代码并没有明显的区分，因此代码之间的调用相互交错，错综复杂。譬如，我们早期使用的ASP、JSP以及PHP，都是将所有的页面逻辑、业务逻辑以及数据库访问逻辑放在一起，这是我们通常提到的一层架构。</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ph type="sldImg"/>
          </p:nvPr>
        </p:nvSpPr>
        <p:spPr>
          <a:prstGeom prst="rect">
            <a:avLst/>
          </a:prstGeom>
        </p:spPr>
        <p:txBody>
          <a:bodyPr/>
          <a:lstStyle/>
          <a:p>
            <a:pPr/>
          </a:p>
        </p:txBody>
      </p:sp>
      <p:sp>
        <p:nvSpPr>
          <p:cNvPr id="578" name="Shape 578"/>
          <p:cNvSpPr/>
          <p:nvPr>
            <p:ph type="body" sz="quarter" idx="1"/>
          </p:nvPr>
        </p:nvSpPr>
        <p:spPr>
          <a:prstGeom prst="rect">
            <a:avLst/>
          </a:prstGeom>
        </p:spPr>
        <p:txBody>
          <a:bodyPr/>
          <a:lstStyle/>
          <a:p>
            <a:pPr>
              <a:defRPr sz="1800"/>
            </a:pPr>
          </a:p>
          <a:p>
            <a:pPr>
              <a:defRPr sz="1800"/>
            </a:pPr>
            <a:r>
              <a:t>-随着面向对象语言的快速发展，Java, .Net, 数据访问部分逐渐有了清晰的结构，但表现逻辑和业务逻辑仍然交织在一起，这就是二层结构</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p>
            <a:pPr>
              <a:defRPr sz="1800"/>
            </a:pPr>
            <a:r>
              <a:t>-拿通常的web系统举例来说，最早的web通常由ASP、PHP以及JSP等完成，可以说是1层</a:t>
            </a:r>
          </a:p>
          <a:p>
            <a:pPr>
              <a:defRPr sz="1800"/>
            </a:pPr>
            <a:r>
              <a:t>-随着面向对象语言的快速发展，Java, .Net, 数据访问部分逐渐有了清晰的结构，但表现逻辑和业务逻辑仍然交织在一起，这就是二层结构</a:t>
            </a:r>
          </a:p>
          <a:p>
            <a:pPr>
              <a:defRPr sz="1800"/>
            </a:pPr>
            <a:r>
              <a:t>-随着面向对象原则、分析&amp;设计、设计模式、企业架构模式等方法论，三层架构</a:t>
            </a:r>
          </a:p>
          <a:p>
            <a:pPr>
              <a:defRPr sz="1800"/>
            </a:pPr>
            <a:r>
              <a:t>功能集中、</a:t>
            </a:r>
          </a:p>
          <a:p>
            <a:pPr>
              <a:defRPr sz="1800"/>
            </a:pPr>
            <a:r>
              <a:t>代码和数据中心化、</a:t>
            </a:r>
          </a:p>
          <a:p>
            <a:pPr>
              <a:defRPr sz="1800"/>
            </a:pPr>
            <a:r>
              <a:t>一个发布包、</a:t>
            </a:r>
          </a:p>
          <a:p>
            <a:pPr>
              <a:defRPr sz="1800"/>
            </a:pPr>
            <a:r>
              <a:t>部署后运行在同一进程的应用程序，我们通常称之为单块架构应用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lvl1pPr>
              <a:defRPr sz="1900"/>
            </a:lvl1pPr>
          </a:lstStyle>
          <a:p>
            <a:pPr/>
            <a:r>
              <a:t>典型的单块架构应用，莫过于传统的J2EE项目所构建的产品或者项目，它们存在的形态一般是WAR包或者EAR包。当部署这类应用时，通常是将整个一块都作为一个整体，部署在同一个WEB容器，如Tomcat或者Jetty中。当这类应用运行起来后，所有的功能也都运行在同一个进程中</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2" name="Shape 702"/>
          <p:cNvSpPr/>
          <p:nvPr>
            <p:ph type="sldImg"/>
          </p:nvPr>
        </p:nvSpPr>
        <p:spPr>
          <a:prstGeom prst="rect">
            <a:avLst/>
          </a:prstGeom>
        </p:spPr>
        <p:txBody>
          <a:bodyPr/>
          <a:lstStyle/>
          <a:p>
            <a:pPr/>
          </a:p>
        </p:txBody>
      </p:sp>
      <p:sp>
        <p:nvSpPr>
          <p:cNvPr id="703" name="Shape 703"/>
          <p:cNvSpPr/>
          <p:nvPr>
            <p:ph type="body" sz="quarter" idx="1"/>
          </p:nvPr>
        </p:nvSpPr>
        <p:spPr>
          <a:prstGeom prst="rect">
            <a:avLst/>
          </a:prstGeom>
        </p:spPr>
        <p:txBody>
          <a:bodyPr/>
          <a:lstStyle/>
          <a:p>
            <a:pPr>
              <a:defRPr sz="1900"/>
            </a:pPr>
            <a:r>
              <a:t>-随着应用程序的功能越来越多，团队越来越大，相应的沟通成本、管理成本、人员协调成本必然会显著增加。譬如，对于使用Java编写的中型应用而言，当代码量为几万行时，可能只需要几人左右的团队维护。当代码量上升到几十万行级别时，可能需要几十人甚至是上百人的团队。</a:t>
            </a:r>
          </a:p>
          <a:p>
            <a:pPr>
              <a:defRPr sz="1900"/>
            </a:pPr>
            <a:r>
              <a:t>-随着应用程序功能的增多，当出现缺陷时，有可能引起缺陷的原因组合就会比较多，这也会导致分析缺陷、定位缺陷、修复缺陷的成本相应增高，也就意味着缺陷的平均修复周期可能会花费更长时间。</a:t>
            </a:r>
          </a:p>
          <a:p>
            <a:pPr>
              <a:defRPr sz="1900"/>
            </a:pPr>
            <a:r>
              <a:t>另外，随着代码量的增大，在开发人员对全局功能缺乏深度理解的情况下，修复一个缺陷，还有可能引入其他的缺陷，在自动化测试机制不完善的情况下，很可能导致该过程陷入“修复越多，缺陷越多”的恶性循环，最终导致维护成本高居不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1" name="Shape 711"/>
          <p:cNvSpPr/>
          <p:nvPr>
            <p:ph type="sldImg"/>
          </p:nvPr>
        </p:nvSpPr>
        <p:spPr>
          <a:prstGeom prst="rect">
            <a:avLst/>
          </a:prstGeom>
        </p:spPr>
        <p:txBody>
          <a:bodyPr/>
          <a:lstStyle/>
          <a:p>
            <a:pPr/>
          </a:p>
        </p:txBody>
      </p:sp>
      <p:sp>
        <p:nvSpPr>
          <p:cNvPr id="712" name="Shape 712"/>
          <p:cNvSpPr/>
          <p:nvPr>
            <p:ph type="body" sz="quarter" idx="1"/>
          </p:nvPr>
        </p:nvSpPr>
        <p:spPr>
          <a:prstGeom prst="rect">
            <a:avLst/>
          </a:prstGeom>
        </p:spPr>
        <p:txBody>
          <a:bodyPr/>
          <a:lstStyle>
            <a:lvl1pPr defTabSz="584200">
              <a:lnSpc>
                <a:spcPct val="100000"/>
              </a:lnSpc>
              <a:defRPr sz="1800">
                <a:latin typeface="Lucida Grande"/>
                <a:ea typeface="Lucida Grande"/>
                <a:cs typeface="Lucida Grande"/>
                <a:sym typeface="Lucida Grande"/>
              </a:defRPr>
            </a:lvl1pPr>
          </a:lstStyle>
          <a:p>
            <a:pPr/>
            <a:r>
              <a:t>新人举例，500强IT公司，进来了2个月了还在看文档，搭环境。</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cover page 1">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99" name="Shape 99"/>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0" name="Shape 100"/>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01" name="Shape 101"/>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02" name="Shape 10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09" name="Shape 109"/>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0" name="Shape 110"/>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11" name="Shape 111"/>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18" name="Shape 11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19" name="Shape 11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20" name="Shape 12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27" name="Shape 127"/>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28" name="Shape 128"/>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29" name="Shape 129"/>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136" name="Shape 136"/>
          <p:cNvSpPr/>
          <p:nvPr/>
        </p:nvSpPr>
        <p:spPr>
          <a:xfrm>
            <a:off x="2019269" y="1574639"/>
            <a:ext cx="8978960" cy="3"/>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7" name="Shape 137"/>
          <p:cNvSpPr/>
          <p:nvPr/>
        </p:nvSpPr>
        <p:spPr>
          <a:xfrm flipV="1">
            <a:off x="2019288" y="367546"/>
            <a:ext cx="8978924" cy="43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138" name="Shape 138"/>
          <p:cNvSpPr/>
          <p:nvPr>
            <p:ph type="title"/>
          </p:nvPr>
        </p:nvSpPr>
        <p:spPr>
          <a:xfrm>
            <a:off x="2019299" y="476249"/>
            <a:ext cx="8966201" cy="977901"/>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139" name="Shape 139"/>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46"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47" name="Shape 147"/>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48" name="Shape 148"/>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49" name="Shape 149"/>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50" name="Shape 150"/>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1"/>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58" name="Shape 158"/>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59" name="Shape 159"/>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60" name="Shape 160"/>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167" name="Shape 167"/>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168" name="Shape 168"/>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69" name="Shape 169"/>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76"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77" name="Shape 177"/>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78" name="Shape 178"/>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79" name="Shape 179"/>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80" name="Shape 180"/>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81" name="Shape 181"/>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188"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189" name="Shape 189"/>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0" name="Shape 190"/>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191" name="Shape 191"/>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192" name="Shape 192"/>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cover page 2">
    <p:spTree>
      <p:nvGrpSpPr>
        <p:cNvPr id="1" name=""/>
        <p:cNvGrpSpPr/>
        <p:nvPr/>
      </p:nvGrpSpPr>
      <p:grpSpPr>
        <a:xfrm>
          <a:off x="0" y="0"/>
          <a:ext cx="0" cy="0"/>
          <a:chOff x="0" y="0"/>
          <a:chExt cx="0" cy="0"/>
        </a:xfrm>
      </p:grpSpPr>
      <p:sp>
        <p:nvSpPr>
          <p:cNvPr id="19" name="Shape 19"/>
          <p:cNvSpPr/>
          <p:nvPr>
            <p:ph type="title"/>
          </p:nvPr>
        </p:nvSpPr>
        <p:spPr>
          <a:xfrm>
            <a:off x="975359" y="2623537"/>
            <a:ext cx="11054082" cy="2903503"/>
          </a:xfrm>
          <a:prstGeom prst="rect">
            <a:avLst/>
          </a:prstGeom>
        </p:spPr>
        <p:txBody>
          <a:bodyPr/>
          <a:lstStyle/>
          <a:p>
            <a:pPr/>
            <a:r>
              <a:t>Title Text</a:t>
            </a:r>
          </a:p>
        </p:txBody>
      </p:sp>
      <p:sp>
        <p:nvSpPr>
          <p:cNvPr id="20" name="Shape 20"/>
          <p:cNvSpPr/>
          <p:nvPr>
            <p:ph type="body" sz="half" idx="1"/>
          </p:nvPr>
        </p:nvSpPr>
        <p:spPr>
          <a:xfrm>
            <a:off x="1950719" y="5527040"/>
            <a:ext cx="9103361" cy="4226561"/>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 name="Shape 2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22" name="image2.png" descr="20131228_PPT模板_QCon-02.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200" name="Shape 200"/>
          <p:cNvSpPr/>
          <p:nvPr>
            <p:ph type="body" idx="1"/>
          </p:nvPr>
        </p:nvSpPr>
        <p:spPr>
          <a:xfrm>
            <a:off x="1327149" y="698499"/>
            <a:ext cx="10350501" cy="8343901"/>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spcBef>
                <a:spcPts val="2400"/>
              </a:spcBef>
              <a:buSzTx/>
              <a:buFontTx/>
              <a:buNone/>
              <a:defRPr sz="2400">
                <a:latin typeface="+mn-lt"/>
                <a:ea typeface="+mn-ea"/>
                <a:cs typeface="+mn-cs"/>
                <a:sym typeface="Helvetica"/>
              </a:defRPr>
            </a:lvl2pPr>
            <a:lvl3pPr marL="0" indent="0" algn="ctr" defTabSz="584200">
              <a:spcBef>
                <a:spcPts val="2400"/>
              </a:spcBef>
              <a:buSzTx/>
              <a:buFont typeface="Lucida Grande"/>
              <a:buNone/>
              <a:defRPr sz="2400">
                <a:latin typeface="+mn-lt"/>
                <a:ea typeface="+mn-ea"/>
                <a:cs typeface="+mn-cs"/>
                <a:sym typeface="Helvetica"/>
              </a:defRPr>
            </a:lvl3pPr>
            <a:lvl4pPr marL="0" indent="0" algn="ctr" defTabSz="584200">
              <a:spcBef>
                <a:spcPts val="2400"/>
              </a:spcBef>
              <a:buSzTx/>
              <a:buFont typeface="Lucida Grande"/>
              <a:buNone/>
              <a:defRPr sz="1600">
                <a:latin typeface="+mn-lt"/>
                <a:ea typeface="+mn-ea"/>
                <a:cs typeface="+mn-cs"/>
                <a:sym typeface="Helvetica"/>
              </a:defRPr>
            </a:lvl4pPr>
            <a:lvl5pPr marL="0" indent="0" algn="ctr" defTabSz="584200">
              <a:spcBef>
                <a:spcPts val="2400"/>
              </a:spcBef>
              <a:buSzTx/>
              <a:buFont typeface="Lucida Grande"/>
              <a:buNone/>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01" name="Shape 201"/>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08"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09" name="Shape 209"/>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0" name="Shape 210"/>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11" name="Shape 211"/>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12" name="Shape 212"/>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13" name="Shape 213"/>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20"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21" name="Shape 221"/>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2" name="Shape 222"/>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23" name="Shape 223"/>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24" name="Shape 224"/>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25" name="Shape 225"/>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32"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33" name="Shape 233"/>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4" name="Shape 234"/>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35" name="Shape 235"/>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36" name="Shape 236"/>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37" name="Shape 237"/>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44" name="Shape 244"/>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45" name="Shape 245"/>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46" name="Shape 246"/>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53" name="Shape 253"/>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54" name="Shape 254"/>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55" name="Shape 255"/>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262" name="Shape 262"/>
          <p:cNvSpPr/>
          <p:nvPr>
            <p:ph type="title"/>
          </p:nvPr>
        </p:nvSpPr>
        <p:spPr>
          <a:xfrm>
            <a:off x="952499" y="444499"/>
            <a:ext cx="11099801" cy="2159001"/>
          </a:xfrm>
          <a:prstGeom prst="rect">
            <a:avLst/>
          </a:prstGeom>
        </p:spPr>
        <p:txBody>
          <a:bodyPr lIns="50800" tIns="50800" rIns="50800" bIns="50800"/>
          <a:lstStyle>
            <a:lvl1pPr defTabSz="584200">
              <a:defRPr sz="7800">
                <a:latin typeface="Helvetica Light"/>
                <a:ea typeface="Helvetica Light"/>
                <a:cs typeface="Helvetica Light"/>
                <a:sym typeface="Helvetica Light"/>
              </a:defRPr>
            </a:lvl1pPr>
          </a:lstStyle>
          <a:p>
            <a:pPr/>
            <a:r>
              <a:t>Title Text</a:t>
            </a:r>
          </a:p>
        </p:txBody>
      </p:sp>
      <p:sp>
        <p:nvSpPr>
          <p:cNvPr id="263" name="Shape 263"/>
          <p:cNvSpPr/>
          <p:nvPr>
            <p:ph type="body" idx="1"/>
          </p:nvPr>
        </p:nvSpPr>
        <p:spPr>
          <a:xfrm>
            <a:off x="952499" y="2603500"/>
            <a:ext cx="11099801" cy="6286500"/>
          </a:xfrm>
          <a:prstGeom prst="rect">
            <a:avLst/>
          </a:prstGeom>
        </p:spPr>
        <p:txBody>
          <a:bodyPr lIns="50800" tIns="50800" rIns="50800" bIns="50800" anchor="ctr"/>
          <a:lstStyle>
            <a:lvl1pPr marL="419805" indent="-419805" defTabSz="584200">
              <a:spcBef>
                <a:spcPts val="4200"/>
              </a:spcBef>
              <a:buSzPct val="75000"/>
              <a:buFontTx/>
              <a:defRPr sz="3400">
                <a:latin typeface="Helvetica Light"/>
                <a:ea typeface="Helvetica Light"/>
                <a:cs typeface="Helvetica Light"/>
                <a:sym typeface="Helvetica Light"/>
              </a:defRPr>
            </a:lvl1pPr>
            <a:lvl2pPr marL="864305" indent="-419805" defTabSz="584200">
              <a:spcBef>
                <a:spcPts val="4200"/>
              </a:spcBef>
              <a:buSzPct val="75000"/>
              <a:buFontTx/>
              <a:buChar char="•"/>
              <a:defRPr sz="3400">
                <a:latin typeface="Helvetica Light"/>
                <a:ea typeface="Helvetica Light"/>
                <a:cs typeface="Helvetica Light"/>
                <a:sym typeface="Helvetica Light"/>
              </a:defRPr>
            </a:lvl2pPr>
            <a:lvl3pPr marL="1308805" indent="-419805" defTabSz="584200">
              <a:spcBef>
                <a:spcPts val="4200"/>
              </a:spcBef>
              <a:buSzPct val="75000"/>
              <a:buFontTx/>
              <a:defRPr sz="3400">
                <a:latin typeface="Helvetica Light"/>
                <a:ea typeface="Helvetica Light"/>
                <a:cs typeface="Helvetica Light"/>
                <a:sym typeface="Helvetica Light"/>
              </a:defRPr>
            </a:lvl3pPr>
            <a:lvl4pPr marL="1753305" indent="-419805" defTabSz="584200">
              <a:spcBef>
                <a:spcPts val="4200"/>
              </a:spcBef>
              <a:buSzPct val="75000"/>
              <a:buFontTx/>
              <a:buChar char="•"/>
              <a:defRPr sz="3400">
                <a:latin typeface="Helvetica Light"/>
                <a:ea typeface="Helvetica Light"/>
                <a:cs typeface="Helvetica Light"/>
                <a:sym typeface="Helvetica Light"/>
              </a:defRPr>
            </a:lvl4pPr>
            <a:lvl5pPr marL="2197805" indent="-419805" defTabSz="584200">
              <a:spcBef>
                <a:spcPts val="4200"/>
              </a:spcBef>
              <a:buSzPct val="75000"/>
              <a:buFontTx/>
              <a:buChar char="•"/>
              <a:defRPr sz="3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64" name="Shape 264"/>
          <p:cNvSpPr/>
          <p:nvPr>
            <p:ph type="sldNum" sz="quarter" idx="2"/>
          </p:nvPr>
        </p:nvSpPr>
        <p:spPr>
          <a:xfrm>
            <a:off x="6325920" y="9251950"/>
            <a:ext cx="340260" cy="342900"/>
          </a:xfrm>
          <a:prstGeom prst="rect">
            <a:avLst/>
          </a:prstGeom>
        </p:spPr>
        <p:txBody>
          <a:bodyPr wrap="none" lIns="50800" tIns="50800" rIns="50800" bIns="50800" anchor="t"/>
          <a:lstStyle>
            <a:lvl1pPr algn="ctr" defTabSz="584200">
              <a:defRPr>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271"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272" name="Shape 272"/>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3" name="Shape 273"/>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274" name="Shape 274"/>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275" name="Shape 275"/>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76" name="Shape 276"/>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0" showMasterPhAnim="1">
  <p:cSld name="Title Alt Reverse - Black">
    <p:bg>
      <p:bgPr>
        <a:solidFill>
          <a:srgbClr val="000000"/>
        </a:solidFill>
      </p:bgPr>
    </p:bg>
    <p:spTree>
      <p:nvGrpSpPr>
        <p:cNvPr id="1" name=""/>
        <p:cNvGrpSpPr/>
        <p:nvPr/>
      </p:nvGrpSpPr>
      <p:grpSpPr>
        <a:xfrm>
          <a:off x="0" y="0"/>
          <a:ext cx="0" cy="0"/>
          <a:chOff x="0" y="0"/>
          <a:chExt cx="0" cy="0"/>
        </a:xfrm>
      </p:grpSpPr>
      <p:sp>
        <p:nvSpPr>
          <p:cNvPr id="283" name="Shape 283"/>
          <p:cNvSpPr/>
          <p:nvPr>
            <p:ph type="title"/>
          </p:nvPr>
        </p:nvSpPr>
        <p:spPr>
          <a:xfrm>
            <a:off x="539749" y="-1"/>
            <a:ext cx="11925301" cy="7562851"/>
          </a:xfrm>
          <a:prstGeom prst="rect">
            <a:avLst/>
          </a:prstGeom>
        </p:spPr>
        <p:txBody>
          <a:bodyPr lIns="0" tIns="0" rIns="0" bIns="0" anchor="b"/>
          <a:lstStyle>
            <a:lvl1pPr algn="l" defTabSz="584200">
              <a:lnSpc>
                <a:spcPct val="60000"/>
              </a:lnSpc>
              <a:defRPr cap="all" spc="-460" sz="9200">
                <a:solidFill>
                  <a:srgbClr val="FFFFFF"/>
                </a:solidFill>
                <a:latin typeface="冬青黑体简体中文 W6"/>
                <a:ea typeface="冬青黑体简体中文 W6"/>
                <a:cs typeface="冬青黑体简体中文 W6"/>
                <a:sym typeface="冬青黑体简体中文 W6"/>
              </a:defRPr>
            </a:lvl1pPr>
          </a:lstStyle>
          <a:p>
            <a:pPr/>
            <a:r>
              <a:t>Title Text</a:t>
            </a:r>
          </a:p>
        </p:txBody>
      </p:sp>
      <p:sp>
        <p:nvSpPr>
          <p:cNvPr id="284" name="Shape 284"/>
          <p:cNvSpPr/>
          <p:nvPr>
            <p:ph type="body" sz="quarter" idx="1"/>
          </p:nvPr>
        </p:nvSpPr>
        <p:spPr>
          <a:xfrm>
            <a:off x="533399" y="8039100"/>
            <a:ext cx="11938001" cy="1714500"/>
          </a:xfrm>
          <a:prstGeom prst="rect">
            <a:avLst/>
          </a:prstGeom>
        </p:spPr>
        <p:txBody>
          <a:bodyPr lIns="0" tIns="0" rIns="0" bIns="0">
            <a:noAutofit/>
          </a:bodyPr>
          <a:lstStyle>
            <a:lvl1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1pPr>
            <a:lvl2pPr marL="0" indent="0" defTabSz="584200">
              <a:spcBef>
                <a:spcPts val="0"/>
              </a:spcBef>
              <a:buSzTx/>
              <a:buFontTx/>
              <a:buNone/>
              <a:defRPr sz="2400">
                <a:solidFill>
                  <a:srgbClr val="FFFFFF"/>
                </a:solidFill>
                <a:latin typeface="冬青黑体简体中文 W3"/>
                <a:ea typeface="冬青黑体简体中文 W3"/>
                <a:cs typeface="冬青黑体简体中文 W3"/>
                <a:sym typeface="冬青黑体简体中文 W3"/>
              </a:defRPr>
            </a:lvl2pPr>
            <a:lvl3pPr marL="293076" indent="-293076" defTabSz="584200">
              <a:spcBef>
                <a:spcPts val="0"/>
              </a:spcBef>
              <a:buFontTx/>
              <a:defRPr sz="2400">
                <a:solidFill>
                  <a:srgbClr val="FFFFFF"/>
                </a:solidFill>
                <a:latin typeface="冬青黑体简体中文 W3"/>
                <a:ea typeface="冬青黑体简体中文 W3"/>
                <a:cs typeface="冬青黑体简体中文 W3"/>
                <a:sym typeface="冬青黑体简体中文 W3"/>
              </a:defRPr>
            </a:lvl3pPr>
            <a:lvl4pPr marL="740832" indent="-423332"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4pPr>
            <a:lvl5pPr marL="1179285" indent="-544285" defTabSz="584200">
              <a:spcBef>
                <a:spcPts val="0"/>
              </a:spcBef>
              <a:buFontTx/>
              <a:buChar char="•"/>
              <a:defRPr sz="2400">
                <a:solidFill>
                  <a:srgbClr val="FFFFFF"/>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285" name="Shape 285"/>
          <p:cNvSpPr/>
          <p:nvPr>
            <p:ph type="sldNum" sz="quarter" idx="2"/>
          </p:nvPr>
        </p:nvSpPr>
        <p:spPr>
          <a:xfrm>
            <a:off x="12442227" y="9258300"/>
            <a:ext cx="183063" cy="152400"/>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sp>
        <p:nvSpPr>
          <p:cNvPr id="292" name="Shape 292"/>
          <p:cNvSpPr/>
          <p:nvPr/>
        </p:nvSpPr>
        <p:spPr>
          <a:xfrm>
            <a:off x="1231900" y="4394041"/>
            <a:ext cx="10553701" cy="251"/>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3" name="Shape 293"/>
          <p:cNvSpPr/>
          <p:nvPr/>
        </p:nvSpPr>
        <p:spPr>
          <a:xfrm>
            <a:off x="1226229" y="6362541"/>
            <a:ext cx="10565042" cy="5"/>
          </a:xfrm>
          <a:prstGeom prst="line">
            <a:avLst/>
          </a:prstGeom>
          <a:ln w="25400">
            <a:solidFill>
              <a:srgbClr val="000000"/>
            </a:solidFill>
            <a:miter lim="400000"/>
          </a:ln>
        </p:spPr>
        <p:txBody>
          <a:bodyPr lIns="50800" tIns="50800" rIns="50800" bIns="50800" anchor="ctr"/>
          <a:lstStyle/>
          <a:p>
            <a:pPr>
              <a:defRPr sz="1200">
                <a:latin typeface="+mn-lt"/>
                <a:ea typeface="+mn-ea"/>
                <a:cs typeface="+mn-cs"/>
                <a:sym typeface="Helvetica"/>
              </a:defRPr>
            </a:pPr>
          </a:p>
        </p:txBody>
      </p:sp>
      <p:sp>
        <p:nvSpPr>
          <p:cNvPr id="294" name="Shape 294"/>
          <p:cNvSpPr/>
          <p:nvPr>
            <p:ph type="body" sz="quarter" idx="13"/>
          </p:nvPr>
        </p:nvSpPr>
        <p:spPr>
          <a:xfrm>
            <a:off x="4340140" y="2984500"/>
            <a:ext cx="4312355" cy="749300"/>
          </a:xfrm>
          <a:prstGeom prst="rect">
            <a:avLst/>
          </a:prstGeom>
          <a:solidFill>
            <a:srgbClr val="00B56E"/>
          </a:solidFill>
        </p:spPr>
        <p:txBody>
          <a:bodyPr wrap="none" lIns="165100" tIns="165100" rIns="165100" bIns="165100" anchor="ctr">
            <a:spAutoFit/>
          </a:bodyPr>
          <a:lstStyle>
            <a:lvl1pPr marL="0" indent="0" algn="ctr" defTabSz="584200">
              <a:lnSpc>
                <a:spcPct val="90000"/>
              </a:lnSpc>
              <a:spcBef>
                <a:spcPts val="0"/>
              </a:spcBef>
              <a:buSzTx/>
              <a:buFontTx/>
              <a:buNone/>
              <a:defRPr b="1" i="1" spc="456" sz="2400">
                <a:solidFill>
                  <a:srgbClr val="FFFFFF"/>
                </a:solidFill>
                <a:latin typeface="+mn-lt"/>
                <a:ea typeface="+mn-ea"/>
                <a:cs typeface="+mn-cs"/>
                <a:sym typeface="Helvetica"/>
              </a:defRPr>
            </a:lvl1pPr>
          </a:lstStyle>
          <a:p>
            <a:pPr/>
            <a:r>
              <a:t>Double-click to edit</a:t>
            </a:r>
          </a:p>
        </p:txBody>
      </p:sp>
      <p:sp>
        <p:nvSpPr>
          <p:cNvPr id="295" name="Shape 295"/>
          <p:cNvSpPr/>
          <p:nvPr>
            <p:ph type="title"/>
          </p:nvPr>
        </p:nvSpPr>
        <p:spPr>
          <a:xfrm>
            <a:off x="539750" y="4425950"/>
            <a:ext cx="11925300" cy="1905000"/>
          </a:xfrm>
          <a:prstGeom prst="rect">
            <a:avLst/>
          </a:prstGeom>
        </p:spPr>
        <p:txBody>
          <a:bodyPr lIns="50800" tIns="50800" rIns="50800" bIns="50800"/>
          <a:lstStyle>
            <a:lvl1pPr defTabSz="584200">
              <a:lnSpc>
                <a:spcPct val="60000"/>
              </a:lnSpc>
              <a:defRPr b="1" cap="all" spc="-420" sz="8400">
                <a:solidFill>
                  <a:srgbClr val="00B56E"/>
                </a:solidFill>
                <a:latin typeface="+mn-lt"/>
                <a:ea typeface="+mn-ea"/>
                <a:cs typeface="+mn-cs"/>
                <a:sym typeface="Helvetica"/>
              </a:defRPr>
            </a:lvl1pPr>
          </a:lstStyle>
          <a:p>
            <a:pPr/>
            <a:r>
              <a:t>Title Text</a:t>
            </a:r>
          </a:p>
        </p:txBody>
      </p:sp>
      <p:sp>
        <p:nvSpPr>
          <p:cNvPr id="296" name="Shape 296"/>
          <p:cNvSpPr/>
          <p:nvPr>
            <p:ph type="body" sz="quarter" idx="1"/>
          </p:nvPr>
        </p:nvSpPr>
        <p:spPr>
          <a:xfrm>
            <a:off x="2146300" y="6616700"/>
            <a:ext cx="8712200" cy="2298700"/>
          </a:xfrm>
          <a:prstGeom prst="rect">
            <a:avLst/>
          </a:prstGeom>
        </p:spPr>
        <p:txBody>
          <a:bodyPr lIns="0" tIns="0" rIns="0" bIns="0">
            <a:noAutofit/>
          </a:bodyPr>
          <a:lstStyle>
            <a:lvl1pPr marL="0" indent="0" algn="ctr" defTabSz="584200">
              <a:spcBef>
                <a:spcPts val="0"/>
              </a:spcBef>
              <a:buSzTx/>
              <a:buFontTx/>
              <a:buNone/>
              <a:defRPr i="1" sz="2800">
                <a:latin typeface="+mn-lt"/>
                <a:ea typeface="+mn-ea"/>
                <a:cs typeface="+mn-cs"/>
                <a:sym typeface="Helvetica"/>
              </a:defRPr>
            </a:lvl1pPr>
            <a:lvl2pPr marL="0" indent="0" algn="ctr" defTabSz="584200">
              <a:spcBef>
                <a:spcPts val="0"/>
              </a:spcBef>
              <a:buSzTx/>
              <a:buFontTx/>
              <a:buNone/>
              <a:defRPr i="1" sz="2800">
                <a:latin typeface="+mn-lt"/>
                <a:ea typeface="+mn-ea"/>
                <a:cs typeface="+mn-cs"/>
                <a:sym typeface="Helvetica"/>
              </a:defRPr>
            </a:lvl2pPr>
            <a:lvl3pPr marL="0" indent="0" algn="ctr" defTabSz="584200">
              <a:spcBef>
                <a:spcPts val="0"/>
              </a:spcBef>
              <a:buSzTx/>
              <a:buFontTx/>
              <a:buNone/>
              <a:defRPr i="1" sz="2800">
                <a:latin typeface="+mn-lt"/>
                <a:ea typeface="+mn-ea"/>
                <a:cs typeface="+mn-cs"/>
                <a:sym typeface="Helvetica"/>
              </a:defRPr>
            </a:lvl3pPr>
            <a:lvl4pPr marL="0" indent="0" algn="ctr" defTabSz="584200">
              <a:spcBef>
                <a:spcPts val="0"/>
              </a:spcBef>
              <a:buSzTx/>
              <a:buFontTx/>
              <a:buNone/>
              <a:defRPr i="1" sz="2800">
                <a:latin typeface="+mn-lt"/>
                <a:ea typeface="+mn-ea"/>
                <a:cs typeface="+mn-cs"/>
                <a:sym typeface="Helvetica"/>
              </a:defRPr>
            </a:lvl4pPr>
            <a:lvl5pPr marL="0" indent="0" algn="ctr" defTabSz="584200">
              <a:spcBef>
                <a:spcPts val="0"/>
              </a:spcBef>
              <a:buSzTx/>
              <a:buFontTx/>
              <a:buNone/>
              <a:defRPr i="1" sz="28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297" name="Shape 297"/>
          <p:cNvSpPr/>
          <p:nvPr>
            <p:ph type="sldNum" sz="quarter" idx="2"/>
          </p:nvPr>
        </p:nvSpPr>
        <p:spPr>
          <a:xfrm>
            <a:off x="6324600" y="9258300"/>
            <a:ext cx="342900" cy="368300"/>
          </a:xfrm>
          <a:prstGeom prst="rect">
            <a:avLst/>
          </a:prstGeom>
        </p:spPr>
        <p:txBody>
          <a:bodyPr wrap="none" lIns="50800" tIns="50800" rIns="50800" bIns="50800" anchor="t"/>
          <a:lstStyle>
            <a:lvl1pPr algn="ctr" defTabSz="584200">
              <a:defRPr sz="1800">
                <a:solidFill>
                  <a:srgbClr val="000000"/>
                </a:solidFill>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content page">
    <p:spTree>
      <p:nvGrpSpPr>
        <p:cNvPr id="1" name=""/>
        <p:cNvGrpSpPr/>
        <p:nvPr/>
      </p:nvGrpSpPr>
      <p:grpSpPr>
        <a:xfrm>
          <a:off x="0" y="0"/>
          <a:ext cx="0" cy="0"/>
          <a:chOff x="0" y="0"/>
          <a:chExt cx="0" cy="0"/>
        </a:xfrm>
      </p:grpSpPr>
      <p:sp>
        <p:nvSpPr>
          <p:cNvPr id="29" name="Shape 29"/>
          <p:cNvSpPr/>
          <p:nvPr>
            <p:ph type="title"/>
          </p:nvPr>
        </p:nvSpPr>
        <p:spPr>
          <a:xfrm>
            <a:off x="650239" y="130952"/>
            <a:ext cx="11704322" cy="2144888"/>
          </a:xfrm>
          <a:prstGeom prst="rect">
            <a:avLst/>
          </a:prstGeom>
        </p:spPr>
        <p:txBody>
          <a:bodyPr/>
          <a:lstStyle/>
          <a:p>
            <a:pPr/>
            <a:r>
              <a:t>Title Text</a:t>
            </a:r>
          </a:p>
        </p:txBody>
      </p:sp>
      <p:sp>
        <p:nvSpPr>
          <p:cNvPr id="30" name="Shape 3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32" name="image3.png" descr="20131228_PPT模板_QCon-03.png"/>
          <p:cNvPicPr>
            <a:picLocks noChangeAspect="1"/>
          </p:cNvPicPr>
          <p:nvPr/>
        </p:nvPicPr>
        <p:blipFill>
          <a:blip r:embed="rId2">
            <a:extLst/>
          </a:blip>
          <a:stretch>
            <a:fillRect/>
          </a:stretch>
        </p:blipFill>
        <p:spPr>
          <a:xfrm>
            <a:off x="-1" y="-1"/>
            <a:ext cx="13004801"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304" name="Shape 304"/>
          <p:cNvSpPr/>
          <p:nvPr/>
        </p:nvSpPr>
        <p:spPr>
          <a:xfrm flipV="1">
            <a:off x="1920874" y="2114308"/>
            <a:ext cx="9172577" cy="242"/>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05" name="Shape 305"/>
          <p:cNvSpPr/>
          <p:nvPr>
            <p:ph type="title"/>
          </p:nvPr>
        </p:nvSpPr>
        <p:spPr>
          <a:xfrm>
            <a:off x="1911349" y="1395412"/>
            <a:ext cx="9182102" cy="542926"/>
          </a:xfrm>
          <a:prstGeom prst="rect">
            <a:avLst/>
          </a:prstGeom>
        </p:spPr>
        <p:txBody>
          <a:bodyPr lIns="0" tIns="0" rIns="0" bIns="0"/>
          <a:lstStyle>
            <a:lvl1pPr algn="l" defTabSz="584200">
              <a:lnSpc>
                <a:spcPct val="70000"/>
              </a:lnSpc>
              <a:defRPr b="1" cap="all" spc="-128" sz="3200">
                <a:solidFill>
                  <a:srgbClr val="00B56E"/>
                </a:solidFill>
                <a:latin typeface="+mn-lt"/>
                <a:ea typeface="+mn-ea"/>
                <a:cs typeface="+mn-cs"/>
                <a:sym typeface="Helvetica"/>
              </a:defRPr>
            </a:lvl1pPr>
          </a:lstStyle>
          <a:p>
            <a:pPr/>
            <a:r>
              <a:t>Title Text</a:t>
            </a:r>
          </a:p>
        </p:txBody>
      </p:sp>
      <p:sp>
        <p:nvSpPr>
          <p:cNvPr id="306" name="Shape 306"/>
          <p:cNvSpPr/>
          <p:nvPr>
            <p:ph type="body" sz="half" idx="1"/>
          </p:nvPr>
        </p:nvSpPr>
        <p:spPr>
          <a:xfrm>
            <a:off x="6502400" y="2285999"/>
            <a:ext cx="4591051" cy="5724527"/>
          </a:xfrm>
          <a:prstGeom prst="rect">
            <a:avLst/>
          </a:prstGeom>
        </p:spPr>
        <p:txBody>
          <a:bodyPr lIns="0" tIns="0" rIns="0" bIns="0">
            <a:noAutofit/>
          </a:bodyPr>
          <a:lstStyle>
            <a:lvl1pPr marL="0" indent="0" defTabSz="584200">
              <a:lnSpc>
                <a:spcPct val="80000"/>
              </a:lnSpc>
              <a:spcBef>
                <a:spcPts val="2400"/>
              </a:spcBef>
              <a:buSzTx/>
              <a:buFontTx/>
              <a:buNone/>
              <a:defRPr sz="4200">
                <a:latin typeface="+mn-lt"/>
                <a:ea typeface="+mn-ea"/>
                <a:cs typeface="+mn-cs"/>
                <a:sym typeface="Helvetica"/>
              </a:defRPr>
            </a:lvl1pPr>
            <a:lvl2pPr marL="0" indent="0" defTabSz="584200">
              <a:spcBef>
                <a:spcPts val="2400"/>
              </a:spcBef>
              <a:buSzTx/>
              <a:buFontTx/>
              <a:buNone/>
              <a:defRPr sz="2200">
                <a:latin typeface="+mn-lt"/>
                <a:ea typeface="+mn-ea"/>
                <a:cs typeface="+mn-cs"/>
                <a:sym typeface="Helvetica"/>
              </a:defRPr>
            </a:lvl2pPr>
            <a:lvl3pPr marL="268653" indent="-268653" defTabSz="584200">
              <a:spcBef>
                <a:spcPts val="1200"/>
              </a:spcBef>
              <a:buClr>
                <a:srgbClr val="00B56E"/>
              </a:buClr>
              <a:buFont typeface="Lucida Grande"/>
              <a:buChar char="■"/>
              <a:defRPr sz="2200">
                <a:latin typeface="+mn-lt"/>
                <a:ea typeface="+mn-ea"/>
                <a:cs typeface="+mn-cs"/>
                <a:sym typeface="Helvetica"/>
              </a:defRPr>
            </a:lvl3pPr>
            <a:lvl4pPr marL="564444" indent="-246944" defTabSz="584200">
              <a:spcBef>
                <a:spcPts val="1200"/>
              </a:spcBef>
              <a:buClr>
                <a:srgbClr val="00B56E"/>
              </a:buClr>
              <a:buFont typeface="Lucida Grande"/>
              <a:buChar char="●"/>
              <a:defRPr sz="1400">
                <a:latin typeface="+mn-lt"/>
                <a:ea typeface="+mn-ea"/>
                <a:cs typeface="+mn-cs"/>
                <a:sym typeface="Helvetica"/>
              </a:defRPr>
            </a:lvl4pPr>
            <a:lvl5pPr marL="884464" indent="-249464" defTabSz="584200">
              <a:spcBef>
                <a:spcPts val="1200"/>
              </a:spcBef>
              <a:buClr>
                <a:srgbClr val="00B56E"/>
              </a:buClr>
              <a:buFont typeface="Lucida Grande"/>
              <a:buChar char="-"/>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07" name="Shape 307"/>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14" name="Shape 314"/>
          <p:cNvSpPr/>
          <p:nvPr/>
        </p:nvSpPr>
        <p:spPr>
          <a:xfrm>
            <a:off x="3140052" y="2400179"/>
            <a:ext cx="6734220" cy="3"/>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5" name="Shape 315"/>
          <p:cNvSpPr/>
          <p:nvPr/>
        </p:nvSpPr>
        <p:spPr>
          <a:xfrm flipV="1">
            <a:off x="3140066" y="1494859"/>
            <a:ext cx="6734193" cy="324"/>
          </a:xfrm>
          <a:prstGeom prst="line">
            <a:avLst/>
          </a:prstGeom>
          <a:ln w="3175">
            <a:solidFill>
              <a:srgbClr val="000000"/>
            </a:solidFill>
            <a:miter lim="400000"/>
          </a:ln>
        </p:spPr>
        <p:txBody>
          <a:bodyPr lIns="38100" tIns="38100" rIns="38100" bIns="38100" anchor="ctr"/>
          <a:lstStyle/>
          <a:p>
            <a:pPr>
              <a:defRPr sz="900">
                <a:latin typeface="+mn-lt"/>
                <a:ea typeface="+mn-ea"/>
                <a:cs typeface="+mn-cs"/>
                <a:sym typeface="Helvetica"/>
              </a:defRPr>
            </a:pPr>
          </a:p>
        </p:txBody>
      </p:sp>
      <p:sp>
        <p:nvSpPr>
          <p:cNvPr id="316" name="Shape 316"/>
          <p:cNvSpPr/>
          <p:nvPr>
            <p:ph type="title"/>
          </p:nvPr>
        </p:nvSpPr>
        <p:spPr>
          <a:xfrm>
            <a:off x="3140074" y="1576387"/>
            <a:ext cx="6724651" cy="733426"/>
          </a:xfrm>
          <a:prstGeom prst="rect">
            <a:avLst/>
          </a:prstGeom>
        </p:spPr>
        <p:txBody>
          <a:bodyPr lIns="0" tIns="0" rIns="0" bIns="0"/>
          <a:lstStyle>
            <a:lvl1pPr defTabSz="584200">
              <a:lnSpc>
                <a:spcPct val="70000"/>
              </a:lnSpc>
              <a:defRPr b="1" cap="all" spc="-192" sz="4800">
                <a:solidFill>
                  <a:srgbClr val="00B56E"/>
                </a:solidFill>
                <a:latin typeface="+mn-lt"/>
                <a:ea typeface="+mn-ea"/>
                <a:cs typeface="+mn-cs"/>
                <a:sym typeface="Helvetica"/>
              </a:defRPr>
            </a:lvl1pPr>
          </a:lstStyle>
          <a:p>
            <a:pPr/>
            <a:r>
              <a:t>Title Text</a:t>
            </a:r>
          </a:p>
        </p:txBody>
      </p:sp>
      <p:sp>
        <p:nvSpPr>
          <p:cNvPr id="317" name="Shape 317"/>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24" name="Shape 324"/>
          <p:cNvSpPr/>
          <p:nvPr>
            <p:ph type="body" sz="half" idx="1"/>
          </p:nvPr>
        </p:nvSpPr>
        <p:spPr>
          <a:xfrm>
            <a:off x="2620962" y="1743074"/>
            <a:ext cx="7762877" cy="6257927"/>
          </a:xfrm>
          <a:prstGeom prst="rect">
            <a:avLst/>
          </a:prstGeom>
        </p:spPr>
        <p:txBody>
          <a:bodyPr lIns="0" tIns="0" rIns="0" bIns="0" anchor="ctr">
            <a:noAutofit/>
          </a:bodyPr>
          <a:lstStyle>
            <a:lvl1pPr marL="0" indent="0" algn="ctr" defTabSz="584200">
              <a:lnSpc>
                <a:spcPct val="120000"/>
              </a:lnSpc>
              <a:spcBef>
                <a:spcPts val="2400"/>
              </a:spcBef>
              <a:buSzTx/>
              <a:buFontTx/>
              <a:buNone/>
              <a:defRPr i="1" sz="4200">
                <a:solidFill>
                  <a:srgbClr val="00B56E"/>
                </a:solidFill>
                <a:latin typeface="+mn-lt"/>
                <a:ea typeface="+mn-ea"/>
                <a:cs typeface="+mn-cs"/>
                <a:sym typeface="Helvetica"/>
              </a:defRPr>
            </a:lvl1pPr>
            <a:lvl2pPr marL="0" indent="0" algn="ctr" defTabSz="584200">
              <a:spcBef>
                <a:spcPts val="2400"/>
              </a:spcBef>
              <a:buSzTx/>
              <a:buFontTx/>
              <a:buNone/>
              <a:defRPr sz="2200">
                <a:latin typeface="+mn-lt"/>
                <a:ea typeface="+mn-ea"/>
                <a:cs typeface="+mn-cs"/>
                <a:sym typeface="Helvetica"/>
              </a:defRPr>
            </a:lvl2pPr>
            <a:lvl3pPr marL="0" indent="0" algn="ctr" defTabSz="584200">
              <a:spcBef>
                <a:spcPts val="2400"/>
              </a:spcBef>
              <a:buSzTx/>
              <a:buFont typeface="Lucida Grande"/>
              <a:buNone/>
              <a:defRPr sz="2200">
                <a:latin typeface="+mn-lt"/>
                <a:ea typeface="+mn-ea"/>
                <a:cs typeface="+mn-cs"/>
                <a:sym typeface="Helvetica"/>
              </a:defRPr>
            </a:lvl3pPr>
            <a:lvl4pPr marL="0" indent="0" algn="ctr" defTabSz="584200">
              <a:spcBef>
                <a:spcPts val="2400"/>
              </a:spcBef>
              <a:buSzTx/>
              <a:buFont typeface="Lucida Grande"/>
              <a:buNone/>
              <a:defRPr sz="1400">
                <a:latin typeface="+mn-lt"/>
                <a:ea typeface="+mn-ea"/>
                <a:cs typeface="+mn-cs"/>
                <a:sym typeface="Helvetica"/>
              </a:defRPr>
            </a:lvl4pPr>
            <a:lvl5pPr marL="0" indent="0" algn="ctr" defTabSz="584200">
              <a:spcBef>
                <a:spcPts val="2400"/>
              </a:spcBef>
              <a:buSzTx/>
              <a:buFont typeface="Lucida Grande"/>
              <a:buNone/>
              <a:defRPr sz="11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25" name="Shape 325"/>
          <p:cNvSpPr/>
          <p:nvPr>
            <p:ph type="sldNum" sz="quarter" idx="2"/>
          </p:nvPr>
        </p:nvSpPr>
        <p:spPr>
          <a:xfrm>
            <a:off x="10892097" y="8162925"/>
            <a:ext cx="201912" cy="203200"/>
          </a:xfrm>
          <a:prstGeom prst="rect">
            <a:avLst/>
          </a:prstGeom>
        </p:spPr>
        <p:txBody>
          <a:bodyPr wrap="none" lIns="38100" tIns="38100" rIns="38100" bIns="38100" anchor="t"/>
          <a:lstStyle>
            <a:lvl1pPr defTabSz="584200">
              <a:defRPr i="1" sz="8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showMasterPhAnim="1">
  <p:cSld name="Quote - Green">
    <p:spTree>
      <p:nvGrpSpPr>
        <p:cNvPr id="1" name=""/>
        <p:cNvGrpSpPr/>
        <p:nvPr/>
      </p:nvGrpSpPr>
      <p:grpSpPr>
        <a:xfrm>
          <a:off x="0" y="0"/>
          <a:ext cx="0" cy="0"/>
          <a:chOff x="0" y="0"/>
          <a:chExt cx="0" cy="0"/>
        </a:xfrm>
      </p:grpSpPr>
      <p:sp>
        <p:nvSpPr>
          <p:cNvPr id="332" name="Shape 332"/>
          <p:cNvSpPr/>
          <p:nvPr>
            <p:ph type="body" idx="1"/>
          </p:nvPr>
        </p:nvSpPr>
        <p:spPr>
          <a:xfrm>
            <a:off x="1327149" y="698498"/>
            <a:ext cx="10350502" cy="8343903"/>
          </a:xfrm>
          <a:prstGeom prst="rect">
            <a:avLst/>
          </a:prstGeom>
        </p:spPr>
        <p:txBody>
          <a:bodyPr lIns="0" tIns="0" rIns="0" bIns="0" anchor="ctr">
            <a:noAutofit/>
          </a:bodyPr>
          <a:lstStyle>
            <a:lvl1pPr marL="0" indent="0" algn="ctr" defTabSz="584200">
              <a:lnSpc>
                <a:spcPct val="120000"/>
              </a:lnSpc>
              <a:spcBef>
                <a:spcPts val="2400"/>
              </a:spcBef>
              <a:buSzTx/>
              <a:buFontTx/>
              <a:buNone/>
              <a:defRPr i="1">
                <a:solidFill>
                  <a:srgbClr val="00B56E"/>
                </a:solidFill>
                <a:latin typeface="+mn-lt"/>
                <a:ea typeface="+mn-ea"/>
                <a:cs typeface="+mn-cs"/>
                <a:sym typeface="Helvetica"/>
              </a:defRPr>
            </a:lvl1pPr>
            <a:lvl2pPr marL="0" indent="0" algn="ctr" defTabSz="584200">
              <a:lnSpc>
                <a:spcPct val="120000"/>
              </a:lnSpc>
              <a:spcBef>
                <a:spcPts val="2400"/>
              </a:spcBef>
              <a:buSzTx/>
              <a:buFontTx/>
              <a:buNone/>
              <a:defRPr i="1">
                <a:solidFill>
                  <a:srgbClr val="00B56E"/>
                </a:solidFill>
                <a:latin typeface="+mn-lt"/>
                <a:ea typeface="+mn-ea"/>
                <a:cs typeface="+mn-cs"/>
                <a:sym typeface="Helvetica"/>
              </a:defRPr>
            </a:lvl2pPr>
            <a:lvl3pPr marL="0" indent="0" algn="ctr" defTabSz="584200">
              <a:lnSpc>
                <a:spcPct val="120000"/>
              </a:lnSpc>
              <a:spcBef>
                <a:spcPts val="2400"/>
              </a:spcBef>
              <a:buSzTx/>
              <a:buFontTx/>
              <a:buNone/>
              <a:defRPr i="1">
                <a:solidFill>
                  <a:srgbClr val="00B56E"/>
                </a:solidFill>
                <a:latin typeface="+mn-lt"/>
                <a:ea typeface="+mn-ea"/>
                <a:cs typeface="+mn-cs"/>
                <a:sym typeface="Helvetica"/>
              </a:defRPr>
            </a:lvl3pPr>
            <a:lvl4pPr marL="0" indent="0" algn="ctr" defTabSz="584200">
              <a:lnSpc>
                <a:spcPct val="120000"/>
              </a:lnSpc>
              <a:spcBef>
                <a:spcPts val="2400"/>
              </a:spcBef>
              <a:buSzTx/>
              <a:buFontTx/>
              <a:buNone/>
              <a:defRPr i="1">
                <a:solidFill>
                  <a:srgbClr val="00B56E"/>
                </a:solidFill>
                <a:latin typeface="+mn-lt"/>
                <a:ea typeface="+mn-ea"/>
                <a:cs typeface="+mn-cs"/>
                <a:sym typeface="Helvetica"/>
              </a:defRPr>
            </a:lvl4pPr>
            <a:lvl5pPr marL="0" indent="0" algn="ctr" defTabSz="584200">
              <a:lnSpc>
                <a:spcPct val="120000"/>
              </a:lnSpc>
              <a:spcBef>
                <a:spcPts val="2400"/>
              </a:spcBef>
              <a:buSzTx/>
              <a:buFontTx/>
              <a:buNone/>
              <a:defRPr i="1">
                <a:solidFill>
                  <a:srgbClr val="00B56E"/>
                </a:solidFill>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333" name="Shape 333"/>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Green">
    <p:spTree>
      <p:nvGrpSpPr>
        <p:cNvPr id="1" name=""/>
        <p:cNvGrpSpPr/>
        <p:nvPr/>
      </p:nvGrpSpPr>
      <p:grpSpPr>
        <a:xfrm>
          <a:off x="0" y="0"/>
          <a:ext cx="0" cy="0"/>
          <a:chOff x="0" y="0"/>
          <a:chExt cx="0" cy="0"/>
        </a:xfrm>
      </p:grpSpPr>
      <p:sp>
        <p:nvSpPr>
          <p:cNvPr id="340" name="Shape 340"/>
          <p:cNvSpPr/>
          <p:nvPr/>
        </p:nvSpPr>
        <p:spPr>
          <a:xfrm>
            <a:off x="2019269" y="1574638"/>
            <a:ext cx="8978961" cy="6"/>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1" name="Shape 341"/>
          <p:cNvSpPr/>
          <p:nvPr/>
        </p:nvSpPr>
        <p:spPr>
          <a:xfrm flipV="1">
            <a:off x="2019287" y="367546"/>
            <a:ext cx="8978926" cy="433"/>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42" name="Shape 342"/>
          <p:cNvSpPr/>
          <p:nvPr>
            <p:ph type="title"/>
          </p:nvPr>
        </p:nvSpPr>
        <p:spPr>
          <a:xfrm>
            <a:off x="2019299" y="-1"/>
            <a:ext cx="8966202" cy="1930402"/>
          </a:xfrm>
          <a:prstGeom prst="rect">
            <a:avLst/>
          </a:prstGeom>
        </p:spPr>
        <p:txBody>
          <a:bodyPr lIns="0" tIns="0" rIns="0" bIns="0"/>
          <a:lstStyle>
            <a:lvl1pPr defTabSz="584200">
              <a:lnSpc>
                <a:spcPct val="70000"/>
              </a:lnSpc>
              <a:defRPr b="1" cap="all" spc="-200" sz="5000">
                <a:solidFill>
                  <a:srgbClr val="00B56E"/>
                </a:solidFill>
                <a:latin typeface="+mn-lt"/>
                <a:ea typeface="+mn-ea"/>
                <a:cs typeface="+mn-cs"/>
                <a:sym typeface="Helvetica"/>
              </a:defRPr>
            </a:lvl1pPr>
          </a:lstStyle>
          <a:p>
            <a:pPr/>
            <a:r>
              <a:t>Title Text</a:t>
            </a:r>
          </a:p>
        </p:txBody>
      </p:sp>
      <p:sp>
        <p:nvSpPr>
          <p:cNvPr id="343" name="Shape 343"/>
          <p:cNvSpPr/>
          <p:nvPr>
            <p:ph type="sldNum" sz="quarter" idx="2"/>
          </p:nvPr>
        </p:nvSpPr>
        <p:spPr>
          <a:xfrm>
            <a:off x="12383111" y="9258300"/>
            <a:ext cx="241435" cy="241298"/>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350" name="image2.png"/>
          <p:cNvPicPr>
            <a:picLocks noChangeAspect="1"/>
          </p:cNvPicPr>
          <p:nvPr/>
        </p:nvPicPr>
        <p:blipFill>
          <a:blip r:embed="rId2">
            <a:extLst/>
          </a:blip>
          <a:stretch>
            <a:fillRect/>
          </a:stretch>
        </p:blipFill>
        <p:spPr>
          <a:xfrm>
            <a:off x="8439149" y="8450815"/>
            <a:ext cx="4102102" cy="637072"/>
          </a:xfrm>
          <a:prstGeom prst="rect">
            <a:avLst/>
          </a:prstGeom>
          <a:ln w="12700">
            <a:miter lim="400000"/>
          </a:ln>
        </p:spPr>
      </p:pic>
      <p:sp>
        <p:nvSpPr>
          <p:cNvPr id="351" name="Shape 351"/>
          <p:cNvSpPr/>
          <p:nvPr/>
        </p:nvSpPr>
        <p:spPr>
          <a:xfrm>
            <a:off x="1231899" y="4394043"/>
            <a:ext cx="10553703" cy="248"/>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2" name="Shape 352"/>
          <p:cNvSpPr/>
          <p:nvPr/>
        </p:nvSpPr>
        <p:spPr>
          <a:xfrm>
            <a:off x="1226228" y="6362540"/>
            <a:ext cx="10565044" cy="7"/>
          </a:xfrm>
          <a:prstGeom prst="line">
            <a:avLst/>
          </a:prstGeom>
          <a:ln w="12700">
            <a:solidFill>
              <a:srgbClr val="000000"/>
            </a:solidFill>
            <a:miter lim="400000"/>
          </a:ln>
        </p:spPr>
        <p:txBody>
          <a:bodyPr lIns="65023" tIns="65023" rIns="65023" bIns="65023"/>
          <a:lstStyle/>
          <a:p>
            <a:pPr>
              <a:defRPr sz="1600">
                <a:latin typeface="+mn-lt"/>
                <a:ea typeface="+mn-ea"/>
                <a:cs typeface="+mn-cs"/>
                <a:sym typeface="Helvetica"/>
              </a:defRPr>
            </a:pPr>
          </a:p>
        </p:txBody>
      </p:sp>
      <p:sp>
        <p:nvSpPr>
          <p:cNvPr id="353" name="Shape 353"/>
          <p:cNvSpPr/>
          <p:nvPr>
            <p:ph type="title"/>
          </p:nvPr>
        </p:nvSpPr>
        <p:spPr>
          <a:xfrm>
            <a:off x="539748" y="4140199"/>
            <a:ext cx="11925304" cy="2476502"/>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354" name="Shape 354"/>
          <p:cNvSpPr/>
          <p:nvPr>
            <p:ph type="body" sz="half" idx="1"/>
          </p:nvPr>
        </p:nvSpPr>
        <p:spPr>
          <a:xfrm>
            <a:off x="2146299" y="6616700"/>
            <a:ext cx="8712202" cy="3136901"/>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2" indent="-423332"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355" name="Shape 355"/>
          <p:cNvSpPr/>
          <p:nvPr>
            <p:ph type="sldNum" sz="quarter" idx="2"/>
          </p:nvPr>
        </p:nvSpPr>
        <p:spPr>
          <a:xfrm>
            <a:off x="6285653" y="9040141"/>
            <a:ext cx="3034455" cy="520701"/>
          </a:xfrm>
          <a:prstGeom prst="rect">
            <a:avLst/>
          </a:prstGeom>
        </p:spPr>
        <p:txBody>
          <a:bodyPr wrap="none" lIns="50798" tIns="50798" rIns="50798" bIns="50798" anchor="t"/>
          <a:lstStyle>
            <a:lvl1pPr defTabSz="584200">
              <a:defRPr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spTree>
      <p:nvGrpSpPr>
        <p:cNvPr id="1" name=""/>
        <p:cNvGrpSpPr/>
        <p:nvPr/>
      </p:nvGrpSpPr>
      <p:grpSpPr>
        <a:xfrm>
          <a:off x="0" y="0"/>
          <a:ext cx="0" cy="0"/>
          <a:chOff x="0" y="0"/>
          <a:chExt cx="0" cy="0"/>
        </a:xfrm>
      </p:grpSpPr>
      <p:sp>
        <p:nvSpPr>
          <p:cNvPr id="362" name="Shape 362"/>
          <p:cNvSpPr/>
          <p:nvPr>
            <p:ph type="title"/>
          </p:nvPr>
        </p:nvSpPr>
        <p:spPr>
          <a:xfrm>
            <a:off x="1270000" y="1638300"/>
            <a:ext cx="10464800" cy="3302000"/>
          </a:xfrm>
          <a:prstGeom prst="rect">
            <a:avLst/>
          </a:prstGeom>
        </p:spPr>
        <p:txBody>
          <a:bodyPr lIns="50800" tIns="50800" rIns="50800" bIns="50800" anchor="b"/>
          <a:lstStyle>
            <a:lvl1pPr defTabSz="584200">
              <a:defRPr sz="8000">
                <a:latin typeface="Helvetica Light"/>
                <a:ea typeface="Helvetica Light"/>
                <a:cs typeface="Helvetica Light"/>
                <a:sym typeface="Helvetica Light"/>
              </a:defRPr>
            </a:lvl1pPr>
          </a:lstStyle>
          <a:p>
            <a:pPr/>
            <a:r>
              <a:t>Title Text</a:t>
            </a:r>
          </a:p>
        </p:txBody>
      </p:sp>
      <p:sp>
        <p:nvSpPr>
          <p:cNvPr id="363" name="Shape 363"/>
          <p:cNvSpPr/>
          <p:nvPr>
            <p:ph type="body" sz="quarter" idx="1"/>
          </p:nvPr>
        </p:nvSpPr>
        <p:spPr>
          <a:xfrm>
            <a:off x="1270000" y="5029200"/>
            <a:ext cx="10464800" cy="1130300"/>
          </a:xfrm>
          <a:prstGeom prst="rect">
            <a:avLst/>
          </a:prstGeom>
        </p:spPr>
        <p:txBody>
          <a:bodyPr lIns="50800" tIns="50800" rIns="50800" bIns="50800"/>
          <a:lstStyle>
            <a:lvl1pPr marL="0" indent="0" algn="ctr" defTabSz="584200">
              <a:spcBef>
                <a:spcPts val="0"/>
              </a:spcBef>
              <a:buSzTx/>
              <a:buFontTx/>
              <a:buNone/>
              <a:defRPr sz="3200">
                <a:latin typeface="Helvetica Light"/>
                <a:ea typeface="Helvetica Light"/>
                <a:cs typeface="Helvetica Light"/>
                <a:sym typeface="Helvetica Light"/>
              </a:defRPr>
            </a:lvl1pPr>
            <a:lvl2pPr marL="0" indent="228600" algn="ctr" defTabSz="584200">
              <a:spcBef>
                <a:spcPts val="0"/>
              </a:spcBef>
              <a:buSzTx/>
              <a:buFontTx/>
              <a:buNone/>
              <a:defRPr sz="3200">
                <a:latin typeface="Helvetica Light"/>
                <a:ea typeface="Helvetica Light"/>
                <a:cs typeface="Helvetica Light"/>
                <a:sym typeface="Helvetica Light"/>
              </a:defRPr>
            </a:lvl2pPr>
            <a:lvl3pPr marL="0" indent="457200" algn="ctr" defTabSz="584200">
              <a:spcBef>
                <a:spcPts val="0"/>
              </a:spcBef>
              <a:buSzTx/>
              <a:buFontTx/>
              <a:buNone/>
              <a:defRPr sz="3200">
                <a:latin typeface="Helvetica Light"/>
                <a:ea typeface="Helvetica Light"/>
                <a:cs typeface="Helvetica Light"/>
                <a:sym typeface="Helvetica Light"/>
              </a:defRPr>
            </a:lvl3pPr>
            <a:lvl4pPr marL="0" indent="685800" algn="ctr" defTabSz="584200">
              <a:spcBef>
                <a:spcPts val="0"/>
              </a:spcBef>
              <a:buSzTx/>
              <a:buFontTx/>
              <a:buNone/>
              <a:defRPr sz="3200">
                <a:latin typeface="Helvetica Light"/>
                <a:ea typeface="Helvetica Light"/>
                <a:cs typeface="Helvetica Light"/>
                <a:sym typeface="Helvetica Light"/>
              </a:defRPr>
            </a:lvl4pPr>
            <a:lvl5pPr marL="0" indent="914400" algn="ctr" defTabSz="584200">
              <a:spcBef>
                <a:spcPts val="0"/>
              </a:spcBef>
              <a:buSzTx/>
              <a:buFontTx/>
              <a:buNone/>
              <a:defRPr sz="32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364" name="Shape 364"/>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371" name="Shape 371"/>
          <p:cNvSpPr/>
          <p:nvPr>
            <p:ph type="title"/>
          </p:nvPr>
        </p:nvSpPr>
        <p:spPr>
          <a:xfrm>
            <a:off x="952500" y="444500"/>
            <a:ext cx="11099800" cy="2159000"/>
          </a:xfrm>
          <a:prstGeom prst="rect">
            <a:avLst/>
          </a:prstGeom>
        </p:spPr>
        <p:txBody>
          <a:bodyPr lIns="50800" tIns="50800" rIns="50800" bIns="50800"/>
          <a:lstStyle>
            <a:lvl1pPr defTabSz="584200">
              <a:defRPr sz="8000">
                <a:latin typeface="Helvetica Light"/>
                <a:ea typeface="Helvetica Light"/>
                <a:cs typeface="Helvetica Light"/>
                <a:sym typeface="Helvetica Light"/>
              </a:defRPr>
            </a:lvl1pPr>
          </a:lstStyle>
          <a:p>
            <a:pPr/>
            <a:r>
              <a:t>Title Text</a:t>
            </a:r>
          </a:p>
        </p:txBody>
      </p:sp>
      <p:sp>
        <p:nvSpPr>
          <p:cNvPr id="372" name="Shape 372"/>
          <p:cNvSpPr/>
          <p:nvPr>
            <p:ph type="sldNum" sz="quarter" idx="2"/>
          </p:nvPr>
        </p:nvSpPr>
        <p:spPr>
          <a:xfrm>
            <a:off x="6311798" y="9251950"/>
            <a:ext cx="368504" cy="381000"/>
          </a:xfrm>
          <a:prstGeom prst="rect">
            <a:avLst/>
          </a:prstGeom>
        </p:spPr>
        <p:txBody>
          <a:bodyPr wrap="none" lIns="50800" tIns="50800" rIns="50800" bIns="50800" anchor="t"/>
          <a:lstStyle>
            <a:lvl1pPr algn="ctr" defTabSz="584200">
              <a:defRPr sz="1800">
                <a:solidFill>
                  <a:srgbClr val="000000"/>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back cover">
    <p:spTree>
      <p:nvGrpSpPr>
        <p:cNvPr id="1" name=""/>
        <p:cNvGrpSpPr/>
        <p:nvPr/>
      </p:nvGrpSpPr>
      <p:grpSpPr>
        <a:xfrm>
          <a:off x="0" y="0"/>
          <a:ext cx="0" cy="0"/>
          <a:chOff x="0" y="0"/>
          <a:chExt cx="0" cy="0"/>
        </a:xfrm>
      </p:grpSpPr>
      <p:sp>
        <p:nvSpPr>
          <p:cNvPr id="39" name="Shape 39"/>
          <p:cNvSpPr/>
          <p:nvPr>
            <p:ph type="title"/>
          </p:nvPr>
        </p:nvSpPr>
        <p:spPr>
          <a:xfrm>
            <a:off x="1027289" y="6267591"/>
            <a:ext cx="11054081" cy="1937174"/>
          </a:xfrm>
          <a:prstGeom prst="rect">
            <a:avLst/>
          </a:prstGeom>
        </p:spPr>
        <p:txBody>
          <a:bodyPr anchor="t"/>
          <a:lstStyle>
            <a:lvl1pPr algn="l">
              <a:defRPr b="1" cap="all" sz="5600"/>
            </a:lvl1pPr>
          </a:lstStyle>
          <a:p>
            <a:pPr/>
            <a:r>
              <a:t>Title Text</a:t>
            </a:r>
          </a:p>
        </p:txBody>
      </p:sp>
      <p:sp>
        <p:nvSpPr>
          <p:cNvPr id="40" name="Shape 40"/>
          <p:cNvSpPr/>
          <p:nvPr>
            <p:ph type="body" sz="quarter" idx="1"/>
          </p:nvPr>
        </p:nvSpPr>
        <p:spPr>
          <a:xfrm>
            <a:off x="1027289" y="4133991"/>
            <a:ext cx="11054081" cy="2133601"/>
          </a:xfrm>
          <a:prstGeom prst="rect">
            <a:avLst/>
          </a:prstGeom>
        </p:spPr>
        <p:txBody>
          <a:bodyPr anchor="b"/>
          <a:lstStyle>
            <a:lvl1pPr marL="0" indent="0">
              <a:spcBef>
                <a:spcPts val="400"/>
              </a:spcBef>
              <a:buSzTx/>
              <a:buFontTx/>
              <a:buNone/>
              <a:defRPr sz="2800">
                <a:solidFill>
                  <a:srgbClr val="888888"/>
                </a:solidFill>
              </a:defRPr>
            </a:lvl1pPr>
            <a:lvl2pPr marL="0" indent="457200">
              <a:spcBef>
                <a:spcPts val="400"/>
              </a:spcBef>
              <a:buSzTx/>
              <a:buFontTx/>
              <a:buNone/>
              <a:defRPr sz="2800">
                <a:solidFill>
                  <a:srgbClr val="888888"/>
                </a:solidFill>
              </a:defRPr>
            </a:lvl2pPr>
            <a:lvl3pPr marL="0" indent="914400">
              <a:spcBef>
                <a:spcPts val="400"/>
              </a:spcBef>
              <a:buSzTx/>
              <a:buFontTx/>
              <a:buNone/>
              <a:defRPr sz="2800">
                <a:solidFill>
                  <a:srgbClr val="888888"/>
                </a:solidFill>
              </a:defRPr>
            </a:lvl3pPr>
            <a:lvl4pPr marL="0" indent="1371600">
              <a:spcBef>
                <a:spcPts val="400"/>
              </a:spcBef>
              <a:buSzTx/>
              <a:buFontTx/>
              <a:buNone/>
              <a:defRPr sz="2800">
                <a:solidFill>
                  <a:srgbClr val="888888"/>
                </a:solidFill>
              </a:defRPr>
            </a:lvl4pPr>
            <a:lvl5pPr marL="0" indent="1828800">
              <a:spcBef>
                <a:spcPts val="400"/>
              </a:spcBef>
              <a:buSzTx/>
              <a:buFontTx/>
              <a:buNone/>
              <a:defRPr sz="28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xfrm>
            <a:off x="9320107" y="9114112"/>
            <a:ext cx="3034454" cy="371349"/>
          </a:xfrm>
          <a:prstGeom prst="rect">
            <a:avLst/>
          </a:prstGeom>
        </p:spPr>
        <p:txBody>
          <a:bodyPr/>
          <a:lstStyle/>
          <a:p>
            <a:pPr/>
            <a:fld id="{86CB4B4D-7CA3-9044-876B-883B54F8677D}" type="slidenum"/>
          </a:p>
        </p:txBody>
      </p:sp>
      <p:pic>
        <p:nvPicPr>
          <p:cNvPr id="42" name="image4.png" descr="20131228_PPT模板_QCon-04.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Green">
    <p:spTree>
      <p:nvGrpSpPr>
        <p:cNvPr id="1" name=""/>
        <p:cNvGrpSpPr/>
        <p:nvPr/>
      </p:nvGrpSpPr>
      <p:grpSpPr>
        <a:xfrm>
          <a:off x="0" y="0"/>
          <a:ext cx="0" cy="0"/>
          <a:chOff x="0" y="0"/>
          <a:chExt cx="0" cy="0"/>
        </a:xfrm>
      </p:grpSpPr>
      <p:pic>
        <p:nvPicPr>
          <p:cNvPr id="49" name="image2.png"/>
          <p:cNvPicPr>
            <a:picLocks noChangeAspect="1"/>
          </p:cNvPicPr>
          <p:nvPr/>
        </p:nvPicPr>
        <p:blipFill>
          <a:blip r:embed="rId2">
            <a:extLst/>
          </a:blip>
          <a:stretch>
            <a:fillRect/>
          </a:stretch>
        </p:blipFill>
        <p:spPr>
          <a:xfrm>
            <a:off x="8439150" y="8450815"/>
            <a:ext cx="4102100" cy="637071"/>
          </a:xfrm>
          <a:prstGeom prst="rect">
            <a:avLst/>
          </a:prstGeom>
          <a:ln w="12700">
            <a:miter lim="400000"/>
          </a:ln>
        </p:spPr>
      </p:pic>
      <p:sp>
        <p:nvSpPr>
          <p:cNvPr id="50" name="Shape 50"/>
          <p:cNvSpPr/>
          <p:nvPr/>
        </p:nvSpPr>
        <p:spPr>
          <a:xfrm>
            <a:off x="1231900" y="4394042"/>
            <a:ext cx="10553701" cy="248"/>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1" name="Shape 51"/>
          <p:cNvSpPr/>
          <p:nvPr/>
        </p:nvSpPr>
        <p:spPr>
          <a:xfrm>
            <a:off x="1226228" y="6362540"/>
            <a:ext cx="10565043" cy="7"/>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52" name="Shape 52"/>
          <p:cNvSpPr/>
          <p:nvPr>
            <p:ph type="title"/>
          </p:nvPr>
        </p:nvSpPr>
        <p:spPr>
          <a:xfrm>
            <a:off x="539749" y="4140200"/>
            <a:ext cx="11925301" cy="2476500"/>
          </a:xfrm>
          <a:prstGeom prst="rect">
            <a:avLst/>
          </a:prstGeom>
        </p:spPr>
        <p:txBody>
          <a:bodyPr lIns="0" tIns="0" rIns="0" bIns="0"/>
          <a:lstStyle>
            <a:lvl1pPr defTabSz="584200">
              <a:lnSpc>
                <a:spcPct val="60000"/>
              </a:lnSpc>
              <a:defRPr cap="all" spc="-410" sz="8200">
                <a:solidFill>
                  <a:srgbClr val="00B56E"/>
                </a:solidFill>
                <a:latin typeface="冬青黑体简体中文 W6"/>
                <a:ea typeface="冬青黑体简体中文 W6"/>
                <a:cs typeface="冬青黑体简体中文 W6"/>
                <a:sym typeface="冬青黑体简体中文 W6"/>
              </a:defRPr>
            </a:lvl1pPr>
          </a:lstStyle>
          <a:p>
            <a:pPr/>
            <a:r>
              <a:t>Title Text</a:t>
            </a:r>
          </a:p>
        </p:txBody>
      </p:sp>
      <p:sp>
        <p:nvSpPr>
          <p:cNvPr id="53" name="Shape 53"/>
          <p:cNvSpPr/>
          <p:nvPr>
            <p:ph type="body" sz="half" idx="1"/>
          </p:nvPr>
        </p:nvSpPr>
        <p:spPr>
          <a:xfrm>
            <a:off x="2146299" y="6616700"/>
            <a:ext cx="8712201" cy="3136900"/>
          </a:xfrm>
          <a:prstGeom prst="rect">
            <a:avLst/>
          </a:prstGeom>
        </p:spPr>
        <p:txBody>
          <a:bodyPr lIns="0" tIns="0" rIns="0" bIns="0">
            <a:noAutofit/>
          </a:bodyPr>
          <a:lstStyle>
            <a:lvl1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1pPr>
            <a:lvl2pPr marL="0" indent="0" defTabSz="584200">
              <a:spcBef>
                <a:spcPts val="1200"/>
              </a:spcBef>
              <a:buSzTx/>
              <a:buFontTx/>
              <a:buNone/>
              <a:defRPr sz="2400">
                <a:solidFill>
                  <a:srgbClr val="515151"/>
                </a:solidFill>
                <a:latin typeface="冬青黑体简体中文 W3"/>
                <a:ea typeface="冬青黑体简体中文 W3"/>
                <a:cs typeface="冬青黑体简体中文 W3"/>
                <a:sym typeface="冬青黑体简体中文 W3"/>
              </a:defRPr>
            </a:lvl2pPr>
            <a:lvl3pPr marL="293076" indent="-293076" defTabSz="584200">
              <a:spcBef>
                <a:spcPts val="1200"/>
              </a:spcBef>
              <a:buFontTx/>
              <a:defRPr sz="2400">
                <a:solidFill>
                  <a:srgbClr val="515151"/>
                </a:solidFill>
                <a:latin typeface="冬青黑体简体中文 W3"/>
                <a:ea typeface="冬青黑体简体中文 W3"/>
                <a:cs typeface="冬青黑体简体中文 W3"/>
                <a:sym typeface="冬青黑体简体中文 W3"/>
              </a:defRPr>
            </a:lvl3pPr>
            <a:lvl4pPr marL="740833" indent="-423333"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4pPr>
            <a:lvl5pPr marL="1179284" indent="-544284" defTabSz="584200">
              <a:spcBef>
                <a:spcPts val="1200"/>
              </a:spcBef>
              <a:buFontTx/>
              <a:buChar char="•"/>
              <a:defRPr sz="2400">
                <a:solidFill>
                  <a:srgbClr val="515151"/>
                </a:solidFill>
                <a:latin typeface="冬青黑体简体中文 W3"/>
                <a:ea typeface="冬青黑体简体中文 W3"/>
                <a:cs typeface="冬青黑体简体中文 W3"/>
                <a:sym typeface="冬青黑体简体中文 W3"/>
              </a:defRPr>
            </a:lvl5pPr>
          </a:lstStyle>
          <a:p>
            <a:pPr/>
            <a:r>
              <a:t>Body Level One</a:t>
            </a:r>
          </a:p>
          <a:p>
            <a:pPr lvl="1"/>
            <a:r>
              <a:t>Body Level Two</a:t>
            </a:r>
          </a:p>
          <a:p>
            <a:pPr lvl="2"/>
            <a:r>
              <a:t>Body Level Three</a:t>
            </a:r>
          </a:p>
          <a:p>
            <a:pPr lvl="3"/>
            <a:r>
              <a:t>Body Level Four</a:t>
            </a:r>
          </a:p>
          <a:p>
            <a:pPr lvl="4"/>
            <a:r>
              <a:t>Body Level Five</a:t>
            </a:r>
          </a:p>
        </p:txBody>
      </p:sp>
      <p:sp>
        <p:nvSpPr>
          <p:cNvPr id="54" name="Shape 54"/>
          <p:cNvSpPr/>
          <p:nvPr>
            <p:ph type="sldNum" sz="quarter" idx="2"/>
          </p:nvPr>
        </p:nvSpPr>
        <p:spPr>
          <a:xfrm>
            <a:off x="6285653" y="9040141"/>
            <a:ext cx="3034455" cy="520701"/>
          </a:xfrm>
          <a:prstGeom prst="rect">
            <a:avLst/>
          </a:prstGeom>
        </p:spPr>
        <p:txBody>
          <a:bodyPr wrap="none" lIns="0" tIns="0" rIns="0" bIns="0" anchor="t"/>
          <a:lstStyle>
            <a:lvl1pPr defTabSz="584200">
              <a:defRPr spc="170" sz="900">
                <a:solidFill>
                  <a:srgbClr val="929396"/>
                </a:solidFill>
                <a:latin typeface="Arial Unicode MS"/>
                <a:ea typeface="Arial Unicode MS"/>
                <a:cs typeface="Arial Unicode MS"/>
                <a:sym typeface="Arial Unicode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Blank with Title - Yellow">
    <p:spTree>
      <p:nvGrpSpPr>
        <p:cNvPr id="1" name=""/>
        <p:cNvGrpSpPr/>
        <p:nvPr/>
      </p:nvGrpSpPr>
      <p:grpSpPr>
        <a:xfrm>
          <a:off x="0" y="0"/>
          <a:ext cx="0" cy="0"/>
          <a:chOff x="0" y="0"/>
          <a:chExt cx="0" cy="0"/>
        </a:xfrm>
      </p:grpSpPr>
      <p:sp>
        <p:nvSpPr>
          <p:cNvPr id="61" name="Shape 61"/>
          <p:cNvSpPr/>
          <p:nvPr/>
        </p:nvSpPr>
        <p:spPr>
          <a:xfrm>
            <a:off x="2019269" y="1574637"/>
            <a:ext cx="8978961" cy="6"/>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2" name="Shape 62"/>
          <p:cNvSpPr/>
          <p:nvPr/>
        </p:nvSpPr>
        <p:spPr>
          <a:xfrm flipV="1">
            <a:off x="2019287" y="367545"/>
            <a:ext cx="8978926" cy="433"/>
          </a:xfrm>
          <a:prstGeom prst="line">
            <a:avLst/>
          </a:prstGeom>
          <a:ln w="12700">
            <a:solidFill>
              <a:srgbClr val="000000"/>
            </a:solidFill>
            <a:miter lim="400000"/>
          </a:ln>
        </p:spPr>
        <p:txBody>
          <a:bodyPr lIns="45718" tIns="45718" rIns="45718" bIns="45718"/>
          <a:lstStyle/>
          <a:p>
            <a:pPr>
              <a:defRPr sz="1100">
                <a:latin typeface="+mn-lt"/>
                <a:ea typeface="+mn-ea"/>
                <a:cs typeface="+mn-cs"/>
                <a:sym typeface="Helvetica"/>
              </a:defRPr>
            </a:pPr>
          </a:p>
        </p:txBody>
      </p:sp>
      <p:sp>
        <p:nvSpPr>
          <p:cNvPr id="63" name="Shape 63"/>
          <p:cNvSpPr/>
          <p:nvPr>
            <p:ph type="title"/>
          </p:nvPr>
        </p:nvSpPr>
        <p:spPr>
          <a:xfrm>
            <a:off x="2019299" y="-1"/>
            <a:ext cx="8966201" cy="1930401"/>
          </a:xfrm>
          <a:prstGeom prst="rect">
            <a:avLst/>
          </a:prstGeom>
        </p:spPr>
        <p:txBody>
          <a:bodyPr lIns="0" tIns="0" rIns="0" bIns="0"/>
          <a:lstStyle>
            <a:lvl1pPr defTabSz="584200">
              <a:lnSpc>
                <a:spcPct val="70000"/>
              </a:lnSpc>
              <a:defRPr b="1" cap="all" spc="-199" sz="5000">
                <a:solidFill>
                  <a:srgbClr val="F78F31"/>
                </a:solidFill>
                <a:latin typeface="+mn-lt"/>
                <a:ea typeface="+mn-ea"/>
                <a:cs typeface="+mn-cs"/>
                <a:sym typeface="Helvetica"/>
              </a:defRPr>
            </a:lvl1pPr>
          </a:lstStyle>
          <a:p>
            <a:pPr/>
            <a:r>
              <a:t>Title Text</a:t>
            </a:r>
          </a:p>
        </p:txBody>
      </p:sp>
      <p:sp>
        <p:nvSpPr>
          <p:cNvPr id="64" name="Shape 64"/>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Quote - Black">
    <p:spTree>
      <p:nvGrpSpPr>
        <p:cNvPr id="1" name=""/>
        <p:cNvGrpSpPr/>
        <p:nvPr/>
      </p:nvGrpSpPr>
      <p:grpSpPr>
        <a:xfrm>
          <a:off x="0" y="0"/>
          <a:ext cx="0" cy="0"/>
          <a:chOff x="0" y="0"/>
          <a:chExt cx="0" cy="0"/>
        </a:xfrm>
      </p:grpSpPr>
      <p:sp>
        <p:nvSpPr>
          <p:cNvPr id="71" name="Shape 71"/>
          <p:cNvSpPr/>
          <p:nvPr>
            <p:ph type="body" idx="1"/>
          </p:nvPr>
        </p:nvSpPr>
        <p:spPr>
          <a:xfrm>
            <a:off x="1327149" y="698499"/>
            <a:ext cx="10350501" cy="8343901"/>
          </a:xfrm>
          <a:prstGeom prst="rect">
            <a:avLst/>
          </a:prstGeom>
        </p:spPr>
        <p:txBody>
          <a:bodyPr lIns="0" tIns="0" rIns="0" bIns="0" anchor="ctr">
            <a:noAutofit/>
          </a:bodyPr>
          <a:lstStyle>
            <a:lvl1pPr marL="0" indent="0" defTabSz="584200">
              <a:spcBef>
                <a:spcPts val="1200"/>
              </a:spcBef>
              <a:buSzTx/>
              <a:buFontTx/>
              <a:buNone/>
              <a:defRPr sz="2400">
                <a:latin typeface="+mn-lt"/>
                <a:ea typeface="+mn-ea"/>
                <a:cs typeface="+mn-cs"/>
                <a:sym typeface="Helvetica"/>
              </a:defRPr>
            </a:lvl1pPr>
            <a:lvl2pPr marL="0" indent="0" defTabSz="584200">
              <a:spcBef>
                <a:spcPts val="1200"/>
              </a:spcBef>
              <a:buSzTx/>
              <a:buFontTx/>
              <a:buNone/>
              <a:defRPr sz="2400">
                <a:latin typeface="+mn-lt"/>
                <a:ea typeface="+mn-ea"/>
                <a:cs typeface="+mn-cs"/>
                <a:sym typeface="Helvetica"/>
              </a:defRPr>
            </a:lvl2pPr>
            <a:lvl3pPr marL="293076" indent="-293076" defTabSz="584200">
              <a:spcBef>
                <a:spcPts val="1200"/>
              </a:spcBef>
              <a:buFontTx/>
              <a:defRPr sz="2400">
                <a:latin typeface="+mn-lt"/>
                <a:ea typeface="+mn-ea"/>
                <a:cs typeface="+mn-cs"/>
                <a:sym typeface="Helvetica"/>
              </a:defRPr>
            </a:lvl3pPr>
            <a:lvl4pPr marL="740833" indent="-423333" defTabSz="584200">
              <a:spcBef>
                <a:spcPts val="1200"/>
              </a:spcBef>
              <a:buFontTx/>
              <a:buChar char="•"/>
              <a:defRPr sz="2400">
                <a:latin typeface="+mn-lt"/>
                <a:ea typeface="+mn-ea"/>
                <a:cs typeface="+mn-cs"/>
                <a:sym typeface="Helvetica"/>
              </a:defRPr>
            </a:lvl4pPr>
            <a:lvl5pPr marL="1179285" indent="-544285" defTabSz="584200">
              <a:spcBef>
                <a:spcPts val="1200"/>
              </a:spcBef>
              <a:buFontTx/>
              <a:buChar char="•"/>
              <a:defRPr sz="24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72" name="Shape 72"/>
          <p:cNvSpPr/>
          <p:nvPr>
            <p:ph type="sldNum" sz="quarter" idx="2"/>
          </p:nvPr>
        </p:nvSpPr>
        <p:spPr>
          <a:xfrm>
            <a:off x="12484709" y="9258300"/>
            <a:ext cx="139837" cy="139700"/>
          </a:xfrm>
          <a:prstGeom prst="rect">
            <a:avLst/>
          </a:prstGeom>
        </p:spPr>
        <p:txBody>
          <a:bodyPr wrap="none" lIns="0" tIns="0" rIns="0" bIns="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ontent - Green">
    <p:spTree>
      <p:nvGrpSpPr>
        <p:cNvPr id="1" name=""/>
        <p:cNvGrpSpPr/>
        <p:nvPr/>
      </p:nvGrpSpPr>
      <p:grpSpPr>
        <a:xfrm>
          <a:off x="0" y="0"/>
          <a:ext cx="0" cy="0"/>
          <a:chOff x="0" y="0"/>
          <a:chExt cx="0" cy="0"/>
        </a:xfrm>
      </p:grpSpPr>
      <p:sp>
        <p:nvSpPr>
          <p:cNvPr id="79" name="Shape 7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80" name="Shape 8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81" name="Shape 81"/>
          <p:cNvSpPr/>
          <p:nvPr>
            <p:ph type="body" idx="1"/>
          </p:nvPr>
        </p:nvSpPr>
        <p:spPr>
          <a:xfrm>
            <a:off x="380999" y="1422399"/>
            <a:ext cx="12242801"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82" name="Shape 8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Content Spit - Green">
    <p:spTree>
      <p:nvGrpSpPr>
        <p:cNvPr id="1" name=""/>
        <p:cNvGrpSpPr/>
        <p:nvPr/>
      </p:nvGrpSpPr>
      <p:grpSpPr>
        <a:xfrm>
          <a:off x="0" y="0"/>
          <a:ext cx="0" cy="0"/>
          <a:chOff x="0" y="0"/>
          <a:chExt cx="0" cy="0"/>
        </a:xfrm>
      </p:grpSpPr>
      <p:sp>
        <p:nvSpPr>
          <p:cNvPr id="89" name="Shape 89"/>
          <p:cNvSpPr/>
          <p:nvPr/>
        </p:nvSpPr>
        <p:spPr>
          <a:xfrm flipV="1">
            <a:off x="393699" y="1193478"/>
            <a:ext cx="12230102" cy="322"/>
          </a:xfrm>
          <a:prstGeom prst="line">
            <a:avLst/>
          </a:prstGeom>
          <a:ln w="12700">
            <a:solidFill>
              <a:srgbClr val="000000"/>
            </a:solidFill>
            <a:miter lim="400000"/>
          </a:ln>
        </p:spPr>
        <p:txBody>
          <a:bodyPr lIns="50800" tIns="50800" rIns="50800" bIns="50800" anchor="ctr"/>
          <a:lstStyle/>
          <a:p>
            <a:pPr>
              <a:defRPr sz="1100">
                <a:latin typeface="+mn-lt"/>
                <a:ea typeface="+mn-ea"/>
                <a:cs typeface="+mn-cs"/>
                <a:sym typeface="Helvetica"/>
              </a:defRPr>
            </a:pPr>
          </a:p>
        </p:txBody>
      </p:sp>
      <p:sp>
        <p:nvSpPr>
          <p:cNvPr id="90" name="Shape 90"/>
          <p:cNvSpPr/>
          <p:nvPr>
            <p:ph type="title"/>
          </p:nvPr>
        </p:nvSpPr>
        <p:spPr>
          <a:xfrm>
            <a:off x="380999" y="234949"/>
            <a:ext cx="12242801" cy="723901"/>
          </a:xfrm>
          <a:prstGeom prst="rect">
            <a:avLst/>
          </a:prstGeom>
        </p:spPr>
        <p:txBody>
          <a:bodyPr lIns="0" tIns="0" rIns="0" bIns="0"/>
          <a:lstStyle>
            <a:lvl1pPr algn="l" defTabSz="584200">
              <a:lnSpc>
                <a:spcPct val="70000"/>
              </a:lnSpc>
              <a:defRPr b="1" cap="all" spc="-136" sz="3400">
                <a:solidFill>
                  <a:srgbClr val="00B56E"/>
                </a:solidFill>
                <a:latin typeface="+mn-lt"/>
                <a:ea typeface="+mn-ea"/>
                <a:cs typeface="+mn-cs"/>
                <a:sym typeface="Helvetica"/>
              </a:defRPr>
            </a:lvl1pPr>
          </a:lstStyle>
          <a:p>
            <a:pPr/>
            <a:r>
              <a:t>Title Text</a:t>
            </a:r>
          </a:p>
        </p:txBody>
      </p:sp>
      <p:sp>
        <p:nvSpPr>
          <p:cNvPr id="91" name="Shape 91"/>
          <p:cNvSpPr/>
          <p:nvPr>
            <p:ph type="body" sz="half" idx="1"/>
          </p:nvPr>
        </p:nvSpPr>
        <p:spPr>
          <a:xfrm>
            <a:off x="6502400" y="1422399"/>
            <a:ext cx="6121400" cy="7632701"/>
          </a:xfrm>
          <a:prstGeom prst="rect">
            <a:avLst/>
          </a:prstGeom>
        </p:spPr>
        <p:txBody>
          <a:bodyPr lIns="0" tIns="0" rIns="0" bIns="0">
            <a:noAutofit/>
          </a:bodyPr>
          <a:lstStyle>
            <a:lvl1pPr marL="0" indent="0" defTabSz="584200">
              <a:lnSpc>
                <a:spcPct val="80000"/>
              </a:lnSpc>
              <a:spcBef>
                <a:spcPts val="2400"/>
              </a:spcBef>
              <a:buSzTx/>
              <a:buFontTx/>
              <a:buNone/>
              <a:defRPr>
                <a:latin typeface="+mn-lt"/>
                <a:ea typeface="+mn-ea"/>
                <a:cs typeface="+mn-cs"/>
                <a:sym typeface="Helvetica"/>
              </a:defRPr>
            </a:lvl1pPr>
            <a:lvl2pPr marL="0" indent="0" defTabSz="584200">
              <a:spcBef>
                <a:spcPts val="2400"/>
              </a:spcBef>
              <a:buSzTx/>
              <a:buFontTx/>
              <a:buNone/>
              <a:defRPr sz="2400">
                <a:latin typeface="+mn-lt"/>
                <a:ea typeface="+mn-ea"/>
                <a:cs typeface="+mn-cs"/>
                <a:sym typeface="Helvetica"/>
              </a:defRPr>
            </a:lvl2pPr>
            <a:lvl3pPr marL="293076" indent="-293076" defTabSz="584200">
              <a:spcBef>
                <a:spcPts val="1200"/>
              </a:spcBef>
              <a:buClr>
                <a:srgbClr val="00B56E"/>
              </a:buClr>
              <a:buFont typeface="Lucida Grande"/>
              <a:buChar char="■"/>
              <a:defRPr sz="2400">
                <a:latin typeface="+mn-lt"/>
                <a:ea typeface="+mn-ea"/>
                <a:cs typeface="+mn-cs"/>
                <a:sym typeface="Helvetica"/>
              </a:defRPr>
            </a:lvl3pPr>
            <a:lvl4pPr marL="599722" indent="-282222" defTabSz="584200">
              <a:spcBef>
                <a:spcPts val="1200"/>
              </a:spcBef>
              <a:buClr>
                <a:srgbClr val="00B56E"/>
              </a:buClr>
              <a:buFont typeface="Lucida Grande"/>
              <a:buChar char="●"/>
              <a:defRPr sz="1600">
                <a:latin typeface="+mn-lt"/>
                <a:ea typeface="+mn-ea"/>
                <a:cs typeface="+mn-cs"/>
                <a:sym typeface="Helvetica"/>
              </a:defRPr>
            </a:lvl4pPr>
            <a:lvl5pPr marL="907142" indent="-272142" defTabSz="584200">
              <a:spcBef>
                <a:spcPts val="1200"/>
              </a:spcBef>
              <a:buClr>
                <a:srgbClr val="00B56E"/>
              </a:buClr>
              <a:buFont typeface="Lucida Grande"/>
              <a:buChar char="-"/>
              <a:defRPr sz="1200">
                <a:latin typeface="+mn-lt"/>
                <a:ea typeface="+mn-ea"/>
                <a:cs typeface="+mn-cs"/>
                <a:sym typeface="Helvetica"/>
              </a:defRPr>
            </a:lvl5pPr>
          </a:lstStyle>
          <a:p>
            <a:pPr/>
            <a:r>
              <a:t>Body Level One</a:t>
            </a:r>
          </a:p>
          <a:p>
            <a:pPr lvl="1"/>
            <a:r>
              <a:t>Body Level Two</a:t>
            </a:r>
          </a:p>
          <a:p>
            <a:pPr lvl="2"/>
            <a:r>
              <a:t>Body Level Three</a:t>
            </a:r>
          </a:p>
          <a:p>
            <a:pPr lvl="3"/>
            <a:r>
              <a:t>Body Level Four</a:t>
            </a:r>
          </a:p>
          <a:p>
            <a:pPr lvl="4"/>
            <a:r>
              <a:t>Body Level Five</a:t>
            </a:r>
          </a:p>
        </p:txBody>
      </p:sp>
      <p:sp>
        <p:nvSpPr>
          <p:cNvPr id="92" name="Shape 92"/>
          <p:cNvSpPr/>
          <p:nvPr>
            <p:ph type="sldNum" sz="quarter" idx="2"/>
          </p:nvPr>
        </p:nvSpPr>
        <p:spPr>
          <a:xfrm>
            <a:off x="12383107" y="9258300"/>
            <a:ext cx="241438" cy="241300"/>
          </a:xfrm>
          <a:prstGeom prst="rect">
            <a:avLst/>
          </a:prstGeom>
        </p:spPr>
        <p:txBody>
          <a:bodyPr wrap="none" lIns="50800" tIns="50800" rIns="50800" bIns="50800" anchor="t"/>
          <a:lstStyle>
            <a:lvl1pPr defTabSz="584200">
              <a:defRPr i="1" sz="900">
                <a:solidFill>
                  <a:srgbClr val="929396"/>
                </a:solidFill>
                <a:latin typeface="+mn-lt"/>
                <a:ea typeface="+mn-ea"/>
                <a:cs typeface="+mn-cs"/>
                <a:sym typeface="Helvetica"/>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pic>
        <p:nvPicPr>
          <p:cNvPr id="2" name="image1.png" descr="20131228_PPT模板_QCon-01.png"/>
          <p:cNvPicPr>
            <a:picLocks noChangeAspect="1"/>
          </p:cNvPicPr>
          <p:nvPr/>
        </p:nvPicPr>
        <p:blipFill>
          <a:blip r:embed="rId2">
            <a:extLst/>
          </a:blip>
          <a:stretch>
            <a:fillRect/>
          </a:stretch>
        </p:blipFill>
        <p:spPr>
          <a:xfrm>
            <a:off x="-1" y="-1"/>
            <a:ext cx="13000323" cy="9753601"/>
          </a:xfrm>
          <a:prstGeom prst="rect">
            <a:avLst/>
          </a:prstGeom>
          <a:ln w="12700">
            <a:miter lim="400000"/>
          </a:ln>
        </p:spPr>
      </p:pic>
      <p:sp>
        <p:nvSpPr>
          <p:cNvPr id="3" name="Shape 3"/>
          <p:cNvSpPr/>
          <p:nvPr>
            <p:ph type="title"/>
          </p:nvPr>
        </p:nvSpPr>
        <p:spPr>
          <a:xfrm>
            <a:off x="650239" y="130950"/>
            <a:ext cx="11704322" cy="2144890"/>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chor="ctr">
            <a:normAutofit fontScale="100000" lnSpcReduction="0"/>
          </a:bodyPr>
          <a:lstStyle/>
          <a:p>
            <a:pPr/>
            <a:r>
              <a:t>Title Text</a:t>
            </a:r>
          </a:p>
        </p:txBody>
      </p:sp>
      <p:sp>
        <p:nvSpPr>
          <p:cNvPr id="4" name="Shape 4"/>
          <p:cNvSpPr/>
          <p:nvPr>
            <p:ph type="body" idx="1"/>
          </p:nvPr>
        </p:nvSpPr>
        <p:spPr>
          <a:xfrm>
            <a:off x="650239" y="2275839"/>
            <a:ext cx="11704322" cy="747776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5"/>
          <p:cNvSpPr/>
          <p:nvPr>
            <p:ph type="sldNum" sz="quarter" idx="2"/>
          </p:nvPr>
        </p:nvSpPr>
        <p:spPr>
          <a:xfrm>
            <a:off x="9320107" y="8779792"/>
            <a:ext cx="3034454" cy="520701"/>
          </a:xfrm>
          <a:prstGeom prst="rect">
            <a:avLst/>
          </a:prstGeom>
          <a:ln w="12700">
            <a:miter lim="400000"/>
          </a:ln>
        </p:spPr>
        <p:txBody>
          <a:bodyPr lIns="65023" tIns="65023" rIns="65023" bIns="65023" anchor="ctr">
            <a:spAutoFit/>
          </a:bodyPr>
          <a:lstStyle>
            <a:lvl1pPr algn="r">
              <a:defRPr sz="16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b="0" baseline="0" cap="none" i="0" spc="0" strike="noStrike" sz="6200" u="none">
          <a:ln>
            <a:noFill/>
          </a:ln>
          <a:solidFill>
            <a:srgbClr val="000000"/>
          </a:solidFill>
          <a:uFillTx/>
          <a:latin typeface="Calibri"/>
          <a:ea typeface="Calibri"/>
          <a:cs typeface="Calibri"/>
          <a:sym typeface="Calibri"/>
        </a:defRPr>
      </a:lvl9pPr>
    </p:titleStyle>
    <p:bodyStyle>
      <a:lvl1pPr marL="471487" marR="0" indent="-471487"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1pPr>
      <a:lvl2pPr marL="906235" marR="0" indent="-449035"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2pPr>
      <a:lvl3pPr marL="1333500" marR="0" indent="-41910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3pPr>
      <a:lvl4pPr marL="1874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4pPr>
      <a:lvl5pPr marL="23317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5pPr>
      <a:lvl6pPr marL="27889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6pPr>
      <a:lvl7pPr marL="32461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7pPr>
      <a:lvl8pPr marL="37033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8pPr>
      <a:lvl9pPr marL="4160520" marR="0" indent="-502920" algn="l" defTabSz="457200" rtl="0" latinLnBrk="0">
        <a:lnSpc>
          <a:spcPct val="100000"/>
        </a:lnSpc>
        <a:spcBef>
          <a:spcPts val="700"/>
        </a:spcBef>
        <a:spcAft>
          <a:spcPts val="0"/>
        </a:spcAft>
        <a:buClrTx/>
        <a:buSzPct val="100000"/>
        <a:buFont typeface="Arial"/>
        <a:buChar char="•"/>
        <a:tabLst/>
        <a:defRPr b="0" baseline="0" cap="none" i="0" spc="0" strike="noStrike" sz="4400" u="none">
          <a:ln>
            <a:noFill/>
          </a:ln>
          <a:solidFill>
            <a:srgbClr val="00000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tif"/><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5.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hyperlink" Target="http://ADO.NET" TargetMode="Externa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7.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4.png"/><Relationship Id="rId3" Type="http://schemas.openxmlformats.org/officeDocument/2006/relationships/image" Target="../media/image25.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 Id="rId3" Type="http://schemas.openxmlformats.org/officeDocument/2006/relationships/image" Target="../media/image3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1.png"/><Relationship Id="rId3" Type="http://schemas.openxmlformats.org/officeDocument/2006/relationships/image" Target="../media/image3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tif"/></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2.xml"/><Relationship Id="rId3" Type="http://schemas.openxmlformats.org/officeDocument/2006/relationships/image" Target="../media/image1.gif"/><Relationship Id="rId4" Type="http://schemas.openxmlformats.org/officeDocument/2006/relationships/image" Target="../media/image2.gif"/></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4.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5.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image" Target="../media/image4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2.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42.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49.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 Id="rId3" Type="http://schemas.openxmlformats.org/officeDocument/2006/relationships/image" Target="../media/image51.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3.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4.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5.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hyperlink" Target="http://highscalability.com/amazon-architecture" TargetMode="External"/><Relationship Id="rId7" Type="http://schemas.openxmlformats.org/officeDocument/2006/relationships/image" Target="../media/image60.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9.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1.png"/><Relationship Id="rId3" Type="http://schemas.openxmlformats.org/officeDocument/2006/relationships/image" Target="../media/image1.tif"/><Relationship Id="rId4" Type="http://schemas.openxmlformats.org/officeDocument/2006/relationships/image" Target="../media/image8.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1" name="pasted-image.tif"/>
          <p:cNvPicPr>
            <a:picLocks noChangeAspect="1"/>
          </p:cNvPicPr>
          <p:nvPr/>
        </p:nvPicPr>
        <p:blipFill>
          <a:blip r:embed="rId2">
            <a:extLst/>
          </a:blip>
          <a:stretch>
            <a:fillRect/>
          </a:stretch>
        </p:blipFill>
        <p:spPr>
          <a:xfrm>
            <a:off x="879545" y="1485628"/>
            <a:ext cx="3411133" cy="3094915"/>
          </a:xfrm>
          <a:prstGeom prst="rect">
            <a:avLst/>
          </a:prstGeom>
          <a:ln w="12700">
            <a:miter lim="400000"/>
          </a:ln>
        </p:spPr>
      </p:pic>
      <p:sp>
        <p:nvSpPr>
          <p:cNvPr id="382" name="Shape 382"/>
          <p:cNvSpPr/>
          <p:nvPr/>
        </p:nvSpPr>
        <p:spPr>
          <a:xfrm>
            <a:off x="5151820" y="1459246"/>
            <a:ext cx="7470603" cy="214833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lnSpc>
                <a:spcPct val="120000"/>
              </a:lnSpc>
              <a:defRPr sz="2800">
                <a:latin typeface="+mn-lt"/>
                <a:ea typeface="+mn-ea"/>
                <a:cs typeface="+mn-cs"/>
                <a:sym typeface="Helvetica"/>
              </a:defRPr>
            </a:pPr>
            <a:r>
              <a:t>独立咨询师 | 极客帮技术专家</a:t>
            </a:r>
          </a:p>
          <a:p>
            <a:pPr>
              <a:lnSpc>
                <a:spcPct val="120000"/>
              </a:lnSpc>
              <a:defRPr sz="2800">
                <a:latin typeface="+mn-lt"/>
                <a:ea typeface="+mn-ea"/>
                <a:cs typeface="+mn-cs"/>
                <a:sym typeface="Helvetica"/>
              </a:defRPr>
            </a:pPr>
            <a:r>
              <a:t>尚度元科技@CTO</a:t>
            </a:r>
          </a:p>
          <a:p>
            <a:pPr>
              <a:lnSpc>
                <a:spcPct val="120000"/>
              </a:lnSpc>
              <a:defRPr sz="2800">
                <a:latin typeface="+mn-lt"/>
                <a:ea typeface="+mn-ea"/>
                <a:cs typeface="+mn-cs"/>
                <a:sym typeface="Helvetica"/>
              </a:defRPr>
            </a:pPr>
            <a:r>
              <a:t>ThoughtWorks@首席咨询师</a:t>
            </a:r>
          </a:p>
          <a:p>
            <a:pPr>
              <a:lnSpc>
                <a:spcPct val="120000"/>
              </a:lnSpc>
              <a:defRPr sz="2800">
                <a:latin typeface="+mn-lt"/>
                <a:ea typeface="+mn-ea"/>
                <a:cs typeface="+mn-cs"/>
                <a:sym typeface="Helvetica"/>
              </a:defRPr>
            </a:pPr>
            <a:r>
              <a:t>Sybase@Tech Leader</a:t>
            </a:r>
          </a:p>
        </p:txBody>
      </p:sp>
      <p:sp>
        <p:nvSpPr>
          <p:cNvPr id="383" name="Shape 38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lvl1pPr defTabSz="830862"/>
          </a:lstStyle>
          <a:p>
            <a:pPr/>
            <a:fld id="{86CB4B4D-7CA3-9044-876B-883B54F8677D}" type="slidenum"/>
          </a:p>
        </p:txBody>
      </p:sp>
      <p:sp>
        <p:nvSpPr>
          <p:cNvPr id="384" name="Shape 384"/>
          <p:cNvSpPr/>
          <p:nvPr>
            <p:ph type="title"/>
          </p:nvPr>
        </p:nvSpPr>
        <p:spPr>
          <a:xfrm>
            <a:off x="380999" y="126576"/>
            <a:ext cx="12242801" cy="984251"/>
          </a:xfrm>
          <a:prstGeom prst="rect">
            <a:avLst/>
          </a:prstGeom>
        </p:spPr>
        <p:txBody>
          <a:bodyPr/>
          <a:lstStyle>
            <a:lvl1pPr defTabSz="830862">
              <a:defRPr spc="-280" sz="7000"/>
            </a:lvl1pPr>
          </a:lstStyle>
          <a:p>
            <a:pPr/>
            <a:r>
              <a:t>王磊</a:t>
            </a:r>
          </a:p>
        </p:txBody>
      </p:sp>
      <p:pic>
        <p:nvPicPr>
          <p:cNvPr id="385" name="pasted-image.png"/>
          <p:cNvPicPr>
            <a:picLocks noChangeAspect="1"/>
          </p:cNvPicPr>
          <p:nvPr/>
        </p:nvPicPr>
        <p:blipFill>
          <a:blip r:embed="rId3">
            <a:extLst/>
          </a:blip>
          <a:stretch>
            <a:fillRect/>
          </a:stretch>
        </p:blipFill>
        <p:spPr>
          <a:xfrm>
            <a:off x="524492" y="7178315"/>
            <a:ext cx="1172342" cy="1664726"/>
          </a:xfrm>
          <a:prstGeom prst="rect">
            <a:avLst/>
          </a:prstGeom>
          <a:ln w="12700">
            <a:miter lim="400000"/>
          </a:ln>
        </p:spPr>
      </p:pic>
      <p:pic>
        <p:nvPicPr>
          <p:cNvPr id="386" name="pasted-image.png"/>
          <p:cNvPicPr>
            <a:picLocks noChangeAspect="1"/>
          </p:cNvPicPr>
          <p:nvPr/>
        </p:nvPicPr>
        <p:blipFill>
          <a:blip r:embed="rId4">
            <a:extLst/>
          </a:blip>
          <a:stretch>
            <a:fillRect/>
          </a:stretch>
        </p:blipFill>
        <p:spPr>
          <a:xfrm>
            <a:off x="530054" y="5392029"/>
            <a:ext cx="1286379" cy="1664726"/>
          </a:xfrm>
          <a:prstGeom prst="rect">
            <a:avLst/>
          </a:prstGeom>
          <a:ln w="12700">
            <a:miter lim="400000"/>
          </a:ln>
        </p:spPr>
      </p:pic>
      <p:grpSp>
        <p:nvGrpSpPr>
          <p:cNvPr id="389" name="Group 389"/>
          <p:cNvGrpSpPr/>
          <p:nvPr/>
        </p:nvGrpSpPr>
        <p:grpSpPr>
          <a:xfrm>
            <a:off x="1661148" y="5241899"/>
            <a:ext cx="3076449" cy="3745669"/>
            <a:chOff x="0" y="0"/>
            <a:chExt cx="3076447" cy="3745667"/>
          </a:xfrm>
        </p:grpSpPr>
        <p:pic>
          <p:nvPicPr>
            <p:cNvPr id="387" name="pasted-image.png"/>
            <p:cNvPicPr>
              <a:picLocks noChangeAspect="1"/>
            </p:cNvPicPr>
            <p:nvPr/>
          </p:nvPicPr>
          <p:blipFill>
            <a:blip r:embed="rId5">
              <a:extLst/>
            </a:blip>
            <a:stretch>
              <a:fillRect/>
            </a:stretch>
          </p:blipFill>
          <p:spPr>
            <a:xfrm>
              <a:off x="0" y="0"/>
              <a:ext cx="2882438" cy="3745668"/>
            </a:xfrm>
            <a:prstGeom prst="rect">
              <a:avLst/>
            </a:prstGeom>
            <a:ln w="12700" cap="flat">
              <a:noFill/>
              <a:miter lim="400000"/>
            </a:ln>
            <a:effectLst/>
          </p:spPr>
        </p:pic>
        <p:pic>
          <p:nvPicPr>
            <p:cNvPr id="388" name="pasted-image.png"/>
            <p:cNvPicPr>
              <a:picLocks noChangeAspect="1"/>
            </p:cNvPicPr>
            <p:nvPr/>
          </p:nvPicPr>
          <p:blipFill>
            <a:blip r:embed="rId6">
              <a:extLst/>
            </a:blip>
            <a:stretch>
              <a:fillRect/>
            </a:stretch>
          </p:blipFill>
          <p:spPr>
            <a:xfrm>
              <a:off x="2226108" y="253753"/>
              <a:ext cx="850340" cy="850341"/>
            </a:xfrm>
            <a:prstGeom prst="rect">
              <a:avLst/>
            </a:prstGeom>
            <a:ln w="12700" cap="flat">
              <a:noFill/>
              <a:miter lim="400000"/>
            </a:ln>
            <a:effectLst/>
          </p:spPr>
        </p:pic>
      </p:grpSp>
      <p:grpSp>
        <p:nvGrpSpPr>
          <p:cNvPr id="396" name="Group 396"/>
          <p:cNvGrpSpPr/>
          <p:nvPr/>
        </p:nvGrpSpPr>
        <p:grpSpPr>
          <a:xfrm>
            <a:off x="5118878" y="5415895"/>
            <a:ext cx="5898264" cy="2984576"/>
            <a:chOff x="0" y="0"/>
            <a:chExt cx="5898263" cy="2984575"/>
          </a:xfrm>
        </p:grpSpPr>
        <p:sp>
          <p:nvSpPr>
            <p:cNvPr id="390" name="Shape 390"/>
            <p:cNvSpPr/>
            <p:nvPr/>
          </p:nvSpPr>
          <p:spPr>
            <a:xfrm>
              <a:off x="21986" y="1590272"/>
              <a:ext cx="587627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解析微服务架构~单块架构系统以及其面临的挑战</a:t>
              </a:r>
            </a:p>
          </p:txBody>
        </p:sp>
        <p:sp>
          <p:nvSpPr>
            <p:cNvPr id="391" name="Shape 391"/>
            <p:cNvSpPr/>
            <p:nvPr/>
          </p:nvSpPr>
          <p:spPr>
            <a:xfrm>
              <a:off x="0" y="2101249"/>
              <a:ext cx="5210048"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基于微服务架构，改造企业核心系统之实践</a:t>
              </a:r>
            </a:p>
          </p:txBody>
        </p:sp>
        <p:sp>
          <p:nvSpPr>
            <p:cNvPr id="392" name="Shape 392"/>
            <p:cNvSpPr/>
            <p:nvPr/>
          </p:nvSpPr>
          <p:spPr>
            <a:xfrm>
              <a:off x="9922" y="2583127"/>
              <a:ext cx="3076449" cy="401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从单块架构到微服务架构</a:t>
              </a:r>
            </a:p>
          </p:txBody>
        </p:sp>
        <p:sp>
          <p:nvSpPr>
            <p:cNvPr id="393" name="Shape 393"/>
            <p:cNvSpPr/>
            <p:nvPr/>
          </p:nvSpPr>
          <p:spPr>
            <a:xfrm>
              <a:off x="21986" y="1069070"/>
              <a:ext cx="4009378" cy="4602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解析微服务架构~微服务架构综述</a:t>
              </a:r>
            </a:p>
          </p:txBody>
        </p:sp>
        <p:sp>
          <p:nvSpPr>
            <p:cNvPr id="394" name="Shape 394"/>
            <p:cNvSpPr/>
            <p:nvPr/>
          </p:nvSpPr>
          <p:spPr>
            <a:xfrm>
              <a:off x="22622" y="516516"/>
              <a:ext cx="2809749"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微服务架构与持续交付</a:t>
              </a:r>
            </a:p>
          </p:txBody>
        </p:sp>
        <p:sp>
          <p:nvSpPr>
            <p:cNvPr id="395" name="Shape 395"/>
            <p:cNvSpPr/>
            <p:nvPr/>
          </p:nvSpPr>
          <p:spPr>
            <a:xfrm>
              <a:off x="22622" y="0"/>
              <a:ext cx="3609849" cy="4014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100"/>
              </a:lvl1pPr>
            </a:lstStyle>
            <a:p>
              <a:pPr/>
              <a:r>
                <a:t>微服务的实施策略与必备能力</a:t>
              </a:r>
            </a:p>
          </p:txBody>
        </p:sp>
      </p:grpSp>
      <p:sp>
        <p:nvSpPr>
          <p:cNvPr id="397" name="Shape 397"/>
          <p:cNvSpPr/>
          <p:nvPr/>
        </p:nvSpPr>
        <p:spPr>
          <a:xfrm>
            <a:off x="5210879" y="3866672"/>
            <a:ext cx="5348348" cy="74498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i="1" sz="1400">
                <a:latin typeface="+mn-lt"/>
                <a:ea typeface="+mn-ea"/>
                <a:cs typeface="+mn-cs"/>
                <a:sym typeface="Helvetica"/>
              </a:defRPr>
            </a:pPr>
            <a:r>
              <a:t>拥有超过10年以上的软件行业经验，从企业应用、互联网应用、</a:t>
            </a:r>
          </a:p>
          <a:p>
            <a:pPr>
              <a:defRPr i="1" sz="1400">
                <a:latin typeface="+mn-lt"/>
                <a:ea typeface="+mn-ea"/>
                <a:cs typeface="+mn-cs"/>
                <a:sym typeface="Helvetica"/>
              </a:defRPr>
            </a:pPr>
            <a:r>
              <a:t>微服务平台的架构设计、开发到自动化构建、持续集成、持续交付</a:t>
            </a:r>
          </a:p>
          <a:p>
            <a:pPr>
              <a:defRPr i="1" sz="1400">
                <a:latin typeface="+mn-lt"/>
                <a:ea typeface="+mn-ea"/>
                <a:cs typeface="+mn-cs"/>
                <a:sym typeface="Helvetica"/>
              </a:defRPr>
            </a:pPr>
            <a:r>
              <a:t>以及DevOps的转型实施等有较丰富的实践经验。</a:t>
            </a:r>
          </a:p>
        </p:txBody>
      </p:sp>
      <p:pic>
        <p:nvPicPr>
          <p:cNvPr id="398" name="pasted-image.png"/>
          <p:cNvPicPr>
            <a:picLocks noChangeAspect="1"/>
          </p:cNvPicPr>
          <p:nvPr/>
        </p:nvPicPr>
        <p:blipFill>
          <a:blip r:embed="rId7">
            <a:extLst/>
          </a:blip>
          <a:stretch>
            <a:fillRect/>
          </a:stretch>
        </p:blipFill>
        <p:spPr>
          <a:xfrm>
            <a:off x="9024502" y="5415895"/>
            <a:ext cx="1905001" cy="5842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bg>
      <p:bgPr>
        <a:solidFill>
          <a:srgbClr val="000000"/>
        </a:solidFill>
      </p:bgPr>
    </p:bg>
    <p:spTree>
      <p:nvGrpSpPr>
        <p:cNvPr id="1" name=""/>
        <p:cNvGrpSpPr/>
        <p:nvPr/>
      </p:nvGrpSpPr>
      <p:grpSpPr>
        <a:xfrm>
          <a:off x="0" y="0"/>
          <a:ext cx="0" cy="0"/>
          <a:chOff x="0" y="0"/>
          <a:chExt cx="0" cy="0"/>
        </a:xfrm>
      </p:grpSpPr>
      <p:sp>
        <p:nvSpPr>
          <p:cNvPr id="485" name="Shape 48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0" name="Shape 490"/>
          <p:cNvSpPr/>
          <p:nvPr/>
        </p:nvSpPr>
        <p:spPr>
          <a:xfrm>
            <a:off x="3625339" y="1209245"/>
            <a:ext cx="8854314" cy="8863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solidFill>
                  <a:srgbClr val="00B56E"/>
                </a:solidFill>
                <a:latin typeface="+mj-lt"/>
                <a:ea typeface="+mj-ea"/>
                <a:cs typeface="+mj-cs"/>
                <a:sym typeface="Helvetica Neue"/>
              </a:defRPr>
            </a:lvl1pPr>
          </a:lstStyle>
          <a:p>
            <a:pPr/>
            <a:r>
              <a:t>1. 什么是单体应用(Monolithic)</a:t>
            </a:r>
          </a:p>
        </p:txBody>
      </p:sp>
      <p:sp>
        <p:nvSpPr>
          <p:cNvPr id="491" name="Shape 491"/>
          <p:cNvSpPr/>
          <p:nvPr/>
        </p:nvSpPr>
        <p:spPr>
          <a:xfrm>
            <a:off x="3676138" y="2460501"/>
            <a:ext cx="5293869" cy="8863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solidFill>
                  <a:srgbClr val="00B56E"/>
                </a:solidFill>
                <a:latin typeface="+mj-lt"/>
                <a:ea typeface="+mj-ea"/>
                <a:cs typeface="+mj-cs"/>
                <a:sym typeface="Helvetica Neue"/>
              </a:defRPr>
            </a:lvl1pPr>
          </a:lstStyle>
          <a:p>
            <a:pPr/>
            <a:r>
              <a:t>2. 微服务架构综述</a:t>
            </a:r>
          </a:p>
        </p:txBody>
      </p:sp>
      <p:sp>
        <p:nvSpPr>
          <p:cNvPr id="492" name="Shape 492"/>
          <p:cNvSpPr/>
          <p:nvPr/>
        </p:nvSpPr>
        <p:spPr>
          <a:xfrm>
            <a:off x="3625339" y="3660421"/>
            <a:ext cx="6563869" cy="8863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solidFill>
                  <a:srgbClr val="00B56E"/>
                </a:solidFill>
                <a:latin typeface="+mj-lt"/>
                <a:ea typeface="+mj-ea"/>
                <a:cs typeface="+mj-cs"/>
                <a:sym typeface="Helvetica Neue"/>
              </a:defRPr>
            </a:lvl1pPr>
          </a:lstStyle>
          <a:p>
            <a:pPr/>
            <a:r>
              <a:t>3. 微服务架构不是银弹</a:t>
            </a:r>
          </a:p>
        </p:txBody>
      </p:sp>
      <p:sp>
        <p:nvSpPr>
          <p:cNvPr id="493" name="Shape 493"/>
          <p:cNvSpPr/>
          <p:nvPr/>
        </p:nvSpPr>
        <p:spPr>
          <a:xfrm>
            <a:off x="3639051" y="4784142"/>
            <a:ext cx="4729989" cy="8863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solidFill>
                  <a:srgbClr val="00B56E"/>
                </a:solidFill>
                <a:latin typeface="+mj-lt"/>
                <a:ea typeface="+mj-ea"/>
                <a:cs typeface="+mj-cs"/>
                <a:sym typeface="Helvetica Neue"/>
              </a:defRPr>
            </a:lvl1pPr>
          </a:lstStyle>
          <a:p>
            <a:pPr/>
            <a:r>
              <a:t>4. 微服务与SOA</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8" name="Shape 498"/>
          <p:cNvSpPr/>
          <p:nvPr/>
        </p:nvSpPr>
        <p:spPr>
          <a:xfrm>
            <a:off x="1399828" y="3762610"/>
            <a:ext cx="10495060"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1. 什么是单体应用(Monolithic)</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title"/>
          </p:nvPr>
        </p:nvSpPr>
        <p:spPr>
          <a:xfrm>
            <a:off x="380999" y="234949"/>
            <a:ext cx="12242801" cy="984251"/>
          </a:xfrm>
          <a:prstGeom prst="rect">
            <a:avLst/>
          </a:prstGeom>
        </p:spPr>
        <p:txBody>
          <a:bodyPr/>
          <a:lstStyle>
            <a:lvl1pPr defTabSz="543305">
              <a:defRPr spc="-260" sz="6510"/>
            </a:lvl1pPr>
          </a:lstStyle>
          <a:p>
            <a:pPr/>
            <a:r>
              <a:t>WEB一层架构</a:t>
            </a:r>
          </a:p>
        </p:txBody>
      </p:sp>
      <p:sp>
        <p:nvSpPr>
          <p:cNvPr id="503" name="Shape 50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36" name="Group 536"/>
          <p:cNvGrpSpPr/>
          <p:nvPr/>
        </p:nvGrpSpPr>
        <p:grpSpPr>
          <a:xfrm>
            <a:off x="1972807" y="2335728"/>
            <a:ext cx="9071886" cy="5082144"/>
            <a:chOff x="0" y="0"/>
            <a:chExt cx="9071885" cy="5082142"/>
          </a:xfrm>
        </p:grpSpPr>
        <p:sp>
          <p:nvSpPr>
            <p:cNvPr id="504" name="Shape 504"/>
            <p:cNvSpPr/>
            <p:nvPr/>
          </p:nvSpPr>
          <p:spPr>
            <a:xfrm>
              <a:off x="0" y="0"/>
              <a:ext cx="9071886" cy="5082143"/>
            </a:xfrm>
            <a:prstGeom prst="rect">
              <a:avLst/>
            </a:prstGeom>
            <a:solidFill>
              <a:srgbClr val="FFFFFF"/>
            </a:solidFill>
            <a:ln w="12700" cap="flat">
              <a:solidFill>
                <a:schemeClr val="accent1"/>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05" name="Shape 505"/>
            <p:cNvSpPr/>
            <p:nvPr/>
          </p:nvSpPr>
          <p:spPr>
            <a:xfrm>
              <a:off x="3363807" y="899324"/>
              <a:ext cx="2349007" cy="2262876"/>
            </a:xfrm>
            <a:prstGeom prst="rect">
              <a:avLst/>
            </a:prstGeom>
            <a:solidFill>
              <a:srgbClr val="70BF41"/>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pic>
          <p:nvPicPr>
            <p:cNvPr id="506" name="pasted-image.png"/>
            <p:cNvPicPr>
              <a:picLocks noChangeAspect="1"/>
            </p:cNvPicPr>
            <p:nvPr/>
          </p:nvPicPr>
          <p:blipFill>
            <a:blip r:embed="rId3">
              <a:extLst/>
            </a:blip>
            <a:stretch>
              <a:fillRect/>
            </a:stretch>
          </p:blipFill>
          <p:spPr>
            <a:xfrm>
              <a:off x="6749675" y="1356336"/>
              <a:ext cx="952501" cy="952502"/>
            </a:xfrm>
            <a:prstGeom prst="rect">
              <a:avLst/>
            </a:prstGeom>
            <a:ln w="12700" cap="flat">
              <a:noFill/>
              <a:miter lim="400000"/>
            </a:ln>
            <a:effectLst/>
          </p:spPr>
        </p:pic>
        <p:sp>
          <p:nvSpPr>
            <p:cNvPr id="507" name="Shape 507"/>
            <p:cNvSpPr/>
            <p:nvPr/>
          </p:nvSpPr>
          <p:spPr>
            <a:xfrm>
              <a:off x="2311798" y="1642532"/>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08" name="Shape 508"/>
            <p:cNvSpPr/>
            <p:nvPr/>
          </p:nvSpPr>
          <p:spPr>
            <a:xfrm flipH="1">
              <a:off x="2311798" y="2119161"/>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09" name="Shape 509"/>
            <p:cNvSpPr/>
            <p:nvPr/>
          </p:nvSpPr>
          <p:spPr>
            <a:xfrm>
              <a:off x="5960224" y="1681085"/>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10" name="Shape 510"/>
            <p:cNvSpPr/>
            <p:nvPr/>
          </p:nvSpPr>
          <p:spPr>
            <a:xfrm flipH="1">
              <a:off x="5960224" y="2157713"/>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11" name="Shape 511"/>
            <p:cNvSpPr/>
            <p:nvPr/>
          </p:nvSpPr>
          <p:spPr>
            <a:xfrm>
              <a:off x="4069017" y="2079070"/>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2" name="Shape 512"/>
            <p:cNvSpPr/>
            <p:nvPr/>
          </p:nvSpPr>
          <p:spPr>
            <a:xfrm>
              <a:off x="4888693" y="2182335"/>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3" name="Shape 513"/>
            <p:cNvSpPr/>
            <p:nvPr/>
          </p:nvSpPr>
          <p:spPr>
            <a:xfrm>
              <a:off x="4375551" y="2460070"/>
              <a:ext cx="574378"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4" name="Shape 514"/>
            <p:cNvSpPr/>
            <p:nvPr/>
          </p:nvSpPr>
          <p:spPr>
            <a:xfrm>
              <a:off x="3956451" y="1442325"/>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5" name="Shape 515"/>
            <p:cNvSpPr/>
            <p:nvPr/>
          </p:nvSpPr>
          <p:spPr>
            <a:xfrm>
              <a:off x="4881271" y="1770411"/>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6" name="Shape 516"/>
            <p:cNvSpPr/>
            <p:nvPr/>
          </p:nvSpPr>
          <p:spPr>
            <a:xfrm>
              <a:off x="4388638" y="1898523"/>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7" name="Shape 517"/>
            <p:cNvSpPr/>
            <p:nvPr/>
          </p:nvSpPr>
          <p:spPr>
            <a:xfrm>
              <a:off x="3667406" y="1289925"/>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8" name="Shape 518"/>
            <p:cNvSpPr/>
            <p:nvPr/>
          </p:nvSpPr>
          <p:spPr>
            <a:xfrm>
              <a:off x="4302406" y="1391525"/>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19" name="Shape 519"/>
            <p:cNvSpPr/>
            <p:nvPr/>
          </p:nvSpPr>
          <p:spPr>
            <a:xfrm>
              <a:off x="4690771" y="1811973"/>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0" name="Shape 520"/>
            <p:cNvSpPr/>
            <p:nvPr/>
          </p:nvSpPr>
          <p:spPr>
            <a:xfrm>
              <a:off x="4117733" y="1014603"/>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1" name="Shape 521"/>
            <p:cNvSpPr/>
            <p:nvPr/>
          </p:nvSpPr>
          <p:spPr>
            <a:xfrm>
              <a:off x="3474891" y="1925797"/>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2" name="Shape 522"/>
            <p:cNvSpPr/>
            <p:nvPr/>
          </p:nvSpPr>
          <p:spPr>
            <a:xfrm>
              <a:off x="4824988" y="1391525"/>
              <a:ext cx="574378"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3" name="Shape 523"/>
            <p:cNvSpPr/>
            <p:nvPr/>
          </p:nvSpPr>
          <p:spPr>
            <a:xfrm>
              <a:off x="4534651" y="1080753"/>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4" name="Shape 524"/>
            <p:cNvSpPr/>
            <p:nvPr/>
          </p:nvSpPr>
          <p:spPr>
            <a:xfrm>
              <a:off x="3836151" y="2200098"/>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25" name="Shape 525"/>
            <p:cNvSpPr/>
            <p:nvPr/>
          </p:nvSpPr>
          <p:spPr>
            <a:xfrm>
              <a:off x="6408850" y="3284244"/>
              <a:ext cx="14097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数据库</a:t>
              </a:r>
            </a:p>
          </p:txBody>
        </p:sp>
        <p:sp>
          <p:nvSpPr>
            <p:cNvPr id="526" name="Shape 526"/>
            <p:cNvSpPr/>
            <p:nvPr/>
          </p:nvSpPr>
          <p:spPr>
            <a:xfrm>
              <a:off x="4075245" y="32842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应用</a:t>
              </a:r>
            </a:p>
          </p:txBody>
        </p:sp>
        <p:sp>
          <p:nvSpPr>
            <p:cNvPr id="527" name="Shape 527"/>
            <p:cNvSpPr/>
            <p:nvPr/>
          </p:nvSpPr>
          <p:spPr>
            <a:xfrm>
              <a:off x="1005194" y="32334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用户</a:t>
              </a:r>
            </a:p>
          </p:txBody>
        </p:sp>
        <p:pic>
          <p:nvPicPr>
            <p:cNvPr id="528" name="pasted-image.png"/>
            <p:cNvPicPr>
              <a:picLocks noChangeAspect="1"/>
            </p:cNvPicPr>
            <p:nvPr/>
          </p:nvPicPr>
          <p:blipFill>
            <a:blip r:embed="rId4">
              <a:extLst/>
            </a:blip>
            <a:stretch>
              <a:fillRect/>
            </a:stretch>
          </p:blipFill>
          <p:spPr>
            <a:xfrm>
              <a:off x="911893" y="1294255"/>
              <a:ext cx="1088303" cy="1088303"/>
            </a:xfrm>
            <a:prstGeom prst="rect">
              <a:avLst/>
            </a:prstGeom>
            <a:ln w="12700" cap="flat">
              <a:noFill/>
              <a:miter lim="400000"/>
            </a:ln>
            <a:effectLst/>
          </p:spPr>
        </p:pic>
        <p:grpSp>
          <p:nvGrpSpPr>
            <p:cNvPr id="535" name="Group 535"/>
            <p:cNvGrpSpPr/>
            <p:nvPr/>
          </p:nvGrpSpPr>
          <p:grpSpPr>
            <a:xfrm>
              <a:off x="2191622" y="4411493"/>
              <a:ext cx="4745157" cy="533147"/>
              <a:chOff x="0" y="0"/>
              <a:chExt cx="4745156" cy="533146"/>
            </a:xfrm>
          </p:grpSpPr>
          <p:sp>
            <p:nvSpPr>
              <p:cNvPr id="529" name="Shape 529"/>
              <p:cNvSpPr/>
              <p:nvPr/>
            </p:nvSpPr>
            <p:spPr>
              <a:xfrm>
                <a:off x="0" y="148700"/>
                <a:ext cx="253615" cy="257447"/>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30" name="Shape 530"/>
              <p:cNvSpPr/>
              <p:nvPr/>
            </p:nvSpPr>
            <p:spPr>
              <a:xfrm>
                <a:off x="1565556" y="150550"/>
                <a:ext cx="253615" cy="257447"/>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31" name="Shape 531"/>
              <p:cNvSpPr/>
              <p:nvPr/>
            </p:nvSpPr>
            <p:spPr>
              <a:xfrm>
                <a:off x="2964276" y="154088"/>
                <a:ext cx="253615" cy="257447"/>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32" name="Shape 532"/>
              <p:cNvSpPr/>
              <p:nvPr/>
            </p:nvSpPr>
            <p:spPr>
              <a:xfrm>
                <a:off x="3126957" y="91313"/>
                <a:ext cx="1618200"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数据访问逻辑</a:t>
                </a:r>
              </a:p>
            </p:txBody>
          </p:sp>
          <p:sp>
            <p:nvSpPr>
              <p:cNvPr id="533" name="Shape 533"/>
              <p:cNvSpPr/>
              <p:nvPr/>
            </p:nvSpPr>
            <p:spPr>
              <a:xfrm>
                <a:off x="196602" y="0"/>
                <a:ext cx="109199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表示逻辑</a:t>
                </a:r>
              </a:p>
            </p:txBody>
          </p:sp>
          <p:sp>
            <p:nvSpPr>
              <p:cNvPr id="534" name="Shape 534"/>
              <p:cNvSpPr/>
              <p:nvPr/>
            </p:nvSpPr>
            <p:spPr>
              <a:xfrm>
                <a:off x="1755223" y="0"/>
                <a:ext cx="1121004"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业务逻辑</a:t>
                </a:r>
              </a:p>
            </p:txBody>
          </p:sp>
        </p:grpSp>
      </p:grpSp>
      <p:sp>
        <p:nvSpPr>
          <p:cNvPr id="537" name="Shape 537"/>
          <p:cNvSpPr/>
          <p:nvPr/>
        </p:nvSpPr>
        <p:spPr>
          <a:xfrm>
            <a:off x="1891067" y="7441310"/>
            <a:ext cx="9071886" cy="1449615"/>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nSpc>
                <a:spcPct val="117999"/>
              </a:lnSpc>
              <a:defRPr b="1" sz="2000">
                <a:latin typeface="+mj-lt"/>
                <a:ea typeface="+mj-ea"/>
                <a:cs typeface="+mj-cs"/>
                <a:sym typeface="Helvetica Neue"/>
              </a:defRPr>
            </a:lvl1pPr>
          </a:lstStyle>
          <a:p>
            <a:pPr/>
            <a:r>
              <a:t>在WEB应用程序开发的早期，由于受到面向过程的思维及设计方式的影响，所有的逻辑代码并没有明显的区分，因此代码之间的调用相互交错，错综复杂。譬如，我们早期使用的ASP、JSP以及PHP，都是将所有的页面逻辑、业务逻辑以及数据库访问逻辑放在一起，这是我们通常提到的一层架构。</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title"/>
          </p:nvPr>
        </p:nvSpPr>
        <p:spPr>
          <a:xfrm>
            <a:off x="380999" y="234949"/>
            <a:ext cx="12242801" cy="984251"/>
          </a:xfrm>
          <a:prstGeom prst="rect">
            <a:avLst/>
          </a:prstGeom>
        </p:spPr>
        <p:txBody>
          <a:bodyPr/>
          <a:lstStyle>
            <a:lvl1pPr defTabSz="543305">
              <a:defRPr spc="-260" sz="6510"/>
            </a:lvl1pPr>
          </a:lstStyle>
          <a:p>
            <a:pPr/>
            <a:r>
              <a:t>WEB二层架构</a:t>
            </a:r>
          </a:p>
        </p:txBody>
      </p:sp>
      <p:sp>
        <p:nvSpPr>
          <p:cNvPr id="542" name="Shape 54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75" name="Group 575"/>
          <p:cNvGrpSpPr/>
          <p:nvPr/>
        </p:nvGrpSpPr>
        <p:grpSpPr>
          <a:xfrm>
            <a:off x="1966457" y="2335728"/>
            <a:ext cx="9071886" cy="5082144"/>
            <a:chOff x="0" y="0"/>
            <a:chExt cx="9071885" cy="5082142"/>
          </a:xfrm>
        </p:grpSpPr>
        <p:sp>
          <p:nvSpPr>
            <p:cNvPr id="543" name="Shape 543"/>
            <p:cNvSpPr/>
            <p:nvPr/>
          </p:nvSpPr>
          <p:spPr>
            <a:xfrm>
              <a:off x="0" y="0"/>
              <a:ext cx="9071886" cy="5082143"/>
            </a:xfrm>
            <a:prstGeom prst="rect">
              <a:avLst/>
            </a:prstGeom>
            <a:solidFill>
              <a:srgbClr val="FFFFFF"/>
            </a:solidFill>
            <a:ln w="12700" cap="flat">
              <a:solidFill>
                <a:schemeClr val="accent1"/>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44" name="Shape 544"/>
            <p:cNvSpPr/>
            <p:nvPr/>
          </p:nvSpPr>
          <p:spPr>
            <a:xfrm>
              <a:off x="3363807" y="899324"/>
              <a:ext cx="2349007" cy="2262876"/>
            </a:xfrm>
            <a:prstGeom prst="rect">
              <a:avLst/>
            </a:prstGeom>
            <a:solidFill>
              <a:srgbClr val="70BF41"/>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551" name="Group 551"/>
            <p:cNvGrpSpPr/>
            <p:nvPr/>
          </p:nvGrpSpPr>
          <p:grpSpPr>
            <a:xfrm>
              <a:off x="2191616" y="4409416"/>
              <a:ext cx="4745158" cy="533148"/>
              <a:chOff x="0" y="0"/>
              <a:chExt cx="4745156" cy="533146"/>
            </a:xfrm>
          </p:grpSpPr>
          <p:sp>
            <p:nvSpPr>
              <p:cNvPr id="545" name="Shape 545"/>
              <p:cNvSpPr/>
              <p:nvPr/>
            </p:nvSpPr>
            <p:spPr>
              <a:xfrm>
                <a:off x="0" y="148700"/>
                <a:ext cx="253615" cy="257447"/>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46" name="Shape 546"/>
              <p:cNvSpPr/>
              <p:nvPr/>
            </p:nvSpPr>
            <p:spPr>
              <a:xfrm>
                <a:off x="1565556" y="150550"/>
                <a:ext cx="253615" cy="257447"/>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47" name="Shape 547"/>
              <p:cNvSpPr/>
              <p:nvPr/>
            </p:nvSpPr>
            <p:spPr>
              <a:xfrm>
                <a:off x="2964276" y="154088"/>
                <a:ext cx="253615" cy="257447"/>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48" name="Shape 548"/>
              <p:cNvSpPr/>
              <p:nvPr/>
            </p:nvSpPr>
            <p:spPr>
              <a:xfrm>
                <a:off x="3126957" y="91313"/>
                <a:ext cx="1618200"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数据访问逻辑</a:t>
                </a:r>
              </a:p>
            </p:txBody>
          </p:sp>
          <p:sp>
            <p:nvSpPr>
              <p:cNvPr id="549" name="Shape 549"/>
              <p:cNvSpPr/>
              <p:nvPr/>
            </p:nvSpPr>
            <p:spPr>
              <a:xfrm>
                <a:off x="196602" y="0"/>
                <a:ext cx="109199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表示逻辑</a:t>
                </a:r>
              </a:p>
            </p:txBody>
          </p:sp>
          <p:sp>
            <p:nvSpPr>
              <p:cNvPr id="550" name="Shape 550"/>
              <p:cNvSpPr/>
              <p:nvPr/>
            </p:nvSpPr>
            <p:spPr>
              <a:xfrm>
                <a:off x="1755223" y="0"/>
                <a:ext cx="1121004"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业务逻辑</a:t>
                </a:r>
              </a:p>
            </p:txBody>
          </p:sp>
        </p:grpSp>
        <p:pic>
          <p:nvPicPr>
            <p:cNvPr id="552" name="pasted-image.png"/>
            <p:cNvPicPr>
              <a:picLocks noChangeAspect="1"/>
            </p:cNvPicPr>
            <p:nvPr/>
          </p:nvPicPr>
          <p:blipFill>
            <a:blip r:embed="rId3">
              <a:extLst/>
            </a:blip>
            <a:stretch>
              <a:fillRect/>
            </a:stretch>
          </p:blipFill>
          <p:spPr>
            <a:xfrm>
              <a:off x="6749675" y="1356336"/>
              <a:ext cx="952501" cy="952502"/>
            </a:xfrm>
            <a:prstGeom prst="rect">
              <a:avLst/>
            </a:prstGeom>
            <a:ln w="12700" cap="flat">
              <a:noFill/>
              <a:miter lim="400000"/>
            </a:ln>
            <a:effectLst/>
          </p:spPr>
        </p:pic>
        <p:sp>
          <p:nvSpPr>
            <p:cNvPr id="553" name="Shape 553"/>
            <p:cNvSpPr/>
            <p:nvPr/>
          </p:nvSpPr>
          <p:spPr>
            <a:xfrm>
              <a:off x="2311798" y="1579032"/>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4" name="Shape 554"/>
            <p:cNvSpPr/>
            <p:nvPr/>
          </p:nvSpPr>
          <p:spPr>
            <a:xfrm flipH="1">
              <a:off x="2311798" y="2055661"/>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5" name="Shape 555"/>
            <p:cNvSpPr/>
            <p:nvPr/>
          </p:nvSpPr>
          <p:spPr>
            <a:xfrm>
              <a:off x="5960224" y="1617585"/>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6" name="Shape 556"/>
            <p:cNvSpPr/>
            <p:nvPr/>
          </p:nvSpPr>
          <p:spPr>
            <a:xfrm flipH="1">
              <a:off x="5960224" y="2094213"/>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57" name="Shape 557"/>
            <p:cNvSpPr/>
            <p:nvPr/>
          </p:nvSpPr>
          <p:spPr>
            <a:xfrm>
              <a:off x="3947712" y="1876373"/>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58" name="Shape 558"/>
            <p:cNvSpPr/>
            <p:nvPr/>
          </p:nvSpPr>
          <p:spPr>
            <a:xfrm>
              <a:off x="3613552" y="1305982"/>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59" name="Shape 559"/>
            <p:cNvSpPr/>
            <p:nvPr/>
          </p:nvSpPr>
          <p:spPr>
            <a:xfrm>
              <a:off x="4304534" y="1559537"/>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0" name="Shape 560"/>
            <p:cNvSpPr/>
            <p:nvPr/>
          </p:nvSpPr>
          <p:spPr>
            <a:xfrm>
              <a:off x="4536693" y="1293282"/>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1" name="Shape 561"/>
            <p:cNvSpPr/>
            <p:nvPr/>
          </p:nvSpPr>
          <p:spPr>
            <a:xfrm>
              <a:off x="4826713" y="1808463"/>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2" name="Shape 562"/>
            <p:cNvSpPr/>
            <p:nvPr/>
          </p:nvSpPr>
          <p:spPr>
            <a:xfrm>
              <a:off x="4536693" y="1757711"/>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3" name="Shape 563"/>
            <p:cNvSpPr/>
            <p:nvPr/>
          </p:nvSpPr>
          <p:spPr>
            <a:xfrm>
              <a:off x="4041533" y="1027303"/>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4" name="Shape 564"/>
            <p:cNvSpPr/>
            <p:nvPr/>
          </p:nvSpPr>
          <p:spPr>
            <a:xfrm>
              <a:off x="3693200" y="1757711"/>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5" name="Shape 565"/>
            <p:cNvSpPr/>
            <p:nvPr/>
          </p:nvSpPr>
          <p:spPr>
            <a:xfrm>
              <a:off x="4748788" y="1027303"/>
              <a:ext cx="574378"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570" name="Group 570"/>
            <p:cNvGrpSpPr/>
            <p:nvPr/>
          </p:nvGrpSpPr>
          <p:grpSpPr>
            <a:xfrm>
              <a:off x="3396464" y="2486343"/>
              <a:ext cx="2273266" cy="586957"/>
              <a:chOff x="0" y="0"/>
              <a:chExt cx="2273264" cy="586956"/>
            </a:xfrm>
          </p:grpSpPr>
          <p:sp>
            <p:nvSpPr>
              <p:cNvPr id="566" name="Shape 566"/>
              <p:cNvSpPr/>
              <p:nvPr/>
            </p:nvSpPr>
            <p:spPr>
              <a:xfrm>
                <a:off x="1141334" y="15456"/>
                <a:ext cx="574379"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7" name="Shape 567"/>
              <p:cNvSpPr/>
              <p:nvPr/>
            </p:nvSpPr>
            <p:spPr>
              <a:xfrm>
                <a:off x="581569" y="4595"/>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8" name="Shape 568"/>
              <p:cNvSpPr/>
              <p:nvPr/>
            </p:nvSpPr>
            <p:spPr>
              <a:xfrm>
                <a:off x="1698887" y="15456"/>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69" name="Shape 569"/>
              <p:cNvSpPr/>
              <p:nvPr/>
            </p:nvSpPr>
            <p:spPr>
              <a:xfrm>
                <a:off x="0" y="0"/>
                <a:ext cx="574378" cy="571500"/>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571" name="Shape 571"/>
            <p:cNvSpPr/>
            <p:nvPr/>
          </p:nvSpPr>
          <p:spPr>
            <a:xfrm>
              <a:off x="6408850" y="3284244"/>
              <a:ext cx="14097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数据库</a:t>
              </a:r>
            </a:p>
          </p:txBody>
        </p:sp>
        <p:sp>
          <p:nvSpPr>
            <p:cNvPr id="572" name="Shape 572"/>
            <p:cNvSpPr/>
            <p:nvPr/>
          </p:nvSpPr>
          <p:spPr>
            <a:xfrm>
              <a:off x="4075245" y="32842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应用</a:t>
              </a:r>
            </a:p>
          </p:txBody>
        </p:sp>
        <p:sp>
          <p:nvSpPr>
            <p:cNvPr id="573" name="Shape 573"/>
            <p:cNvSpPr/>
            <p:nvPr/>
          </p:nvSpPr>
          <p:spPr>
            <a:xfrm>
              <a:off x="1005194" y="32334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用户</a:t>
              </a:r>
            </a:p>
          </p:txBody>
        </p:sp>
        <p:pic>
          <p:nvPicPr>
            <p:cNvPr id="574" name="pasted-image.png"/>
            <p:cNvPicPr>
              <a:picLocks noChangeAspect="1"/>
            </p:cNvPicPr>
            <p:nvPr/>
          </p:nvPicPr>
          <p:blipFill>
            <a:blip r:embed="rId4">
              <a:extLst/>
            </a:blip>
            <a:stretch>
              <a:fillRect/>
            </a:stretch>
          </p:blipFill>
          <p:spPr>
            <a:xfrm>
              <a:off x="911893" y="1294255"/>
              <a:ext cx="1088303" cy="1088303"/>
            </a:xfrm>
            <a:prstGeom prst="rect">
              <a:avLst/>
            </a:prstGeom>
            <a:ln w="12700" cap="flat">
              <a:noFill/>
              <a:miter lim="400000"/>
            </a:ln>
            <a:effectLst/>
          </p:spPr>
        </p:pic>
      </p:grpSp>
      <p:sp>
        <p:nvSpPr>
          <p:cNvPr id="576" name="Shape 576"/>
          <p:cNvSpPr/>
          <p:nvPr/>
        </p:nvSpPr>
        <p:spPr>
          <a:xfrm>
            <a:off x="1893971" y="7435617"/>
            <a:ext cx="9653835" cy="1291333"/>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R="457200">
              <a:defRPr b="1" sz="2000">
                <a:latin typeface="+mj-lt"/>
                <a:ea typeface="+mj-ea"/>
                <a:cs typeface="+mj-cs"/>
                <a:sym typeface="Helvetica Neue"/>
              </a:defRPr>
            </a:pPr>
            <a:r>
              <a:t>随着JAVA，.NET等高级语言的快速发展，这些语言为开发者提供了越来越方便的数据访问机制，如Java语言的JDBC、IO流，或者.NET的</a:t>
            </a:r>
            <a:r>
              <a:rPr u="sng">
                <a:solidFill>
                  <a:srgbClr val="0000FF"/>
                </a:solidFill>
                <a:uFill>
                  <a:solidFill>
                    <a:srgbClr val="0000FF"/>
                  </a:solidFill>
                </a:uFill>
                <a:hlinkClick r:id="rId5" invalidUrl="" action="" tgtFrame="" tooltip="" history="1" highlightClick="0" endSnd="0"/>
              </a:rPr>
              <a:t>ADO.NET</a:t>
            </a:r>
            <a:r>
              <a:t>等。这时候，数据访问部分的代码逐渐有了清晰的结构，但表示逻辑和业务逻辑依然交织在一起，我们称这个阶段为二层架构阶段</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Shape 580"/>
          <p:cNvSpPr/>
          <p:nvPr>
            <p:ph type="title"/>
          </p:nvPr>
        </p:nvSpPr>
        <p:spPr>
          <a:xfrm>
            <a:off x="380999" y="234949"/>
            <a:ext cx="12242801" cy="984251"/>
          </a:xfrm>
          <a:prstGeom prst="rect">
            <a:avLst/>
          </a:prstGeom>
        </p:spPr>
        <p:txBody>
          <a:bodyPr/>
          <a:lstStyle>
            <a:lvl1pPr defTabSz="543305">
              <a:defRPr spc="-260" sz="6510"/>
            </a:lvl1pPr>
          </a:lstStyle>
          <a:p>
            <a:pPr/>
            <a:r>
              <a:t>WEB三层架构</a:t>
            </a:r>
          </a:p>
        </p:txBody>
      </p:sp>
      <p:grpSp>
        <p:nvGrpSpPr>
          <p:cNvPr id="614" name="Group 614"/>
          <p:cNvGrpSpPr/>
          <p:nvPr/>
        </p:nvGrpSpPr>
        <p:grpSpPr>
          <a:xfrm>
            <a:off x="1972807" y="2335384"/>
            <a:ext cx="9071886" cy="5082832"/>
            <a:chOff x="0" y="0"/>
            <a:chExt cx="9071885" cy="5082831"/>
          </a:xfrm>
        </p:grpSpPr>
        <p:sp>
          <p:nvSpPr>
            <p:cNvPr id="581" name="Shape 581"/>
            <p:cNvSpPr/>
            <p:nvPr/>
          </p:nvSpPr>
          <p:spPr>
            <a:xfrm>
              <a:off x="0" y="0"/>
              <a:ext cx="9071886" cy="5082832"/>
            </a:xfrm>
            <a:prstGeom prst="rect">
              <a:avLst/>
            </a:prstGeom>
            <a:solidFill>
              <a:srgbClr val="FFFFFF"/>
            </a:solidFill>
            <a:ln w="12700" cap="flat">
              <a:solidFill>
                <a:schemeClr val="accent1"/>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82" name="Shape 582"/>
            <p:cNvSpPr/>
            <p:nvPr/>
          </p:nvSpPr>
          <p:spPr>
            <a:xfrm>
              <a:off x="3363807" y="899324"/>
              <a:ext cx="2349007" cy="2262876"/>
            </a:xfrm>
            <a:prstGeom prst="rect">
              <a:avLst/>
            </a:prstGeom>
            <a:solidFill>
              <a:srgbClr val="70BF41"/>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589" name="Group 589"/>
            <p:cNvGrpSpPr/>
            <p:nvPr/>
          </p:nvGrpSpPr>
          <p:grpSpPr>
            <a:xfrm>
              <a:off x="2191616" y="4409416"/>
              <a:ext cx="4745158" cy="533148"/>
              <a:chOff x="0" y="0"/>
              <a:chExt cx="4745156" cy="533146"/>
            </a:xfrm>
          </p:grpSpPr>
          <p:sp>
            <p:nvSpPr>
              <p:cNvPr id="583" name="Shape 583"/>
              <p:cNvSpPr/>
              <p:nvPr/>
            </p:nvSpPr>
            <p:spPr>
              <a:xfrm>
                <a:off x="0" y="148700"/>
                <a:ext cx="253615" cy="257447"/>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84" name="Shape 584"/>
              <p:cNvSpPr/>
              <p:nvPr/>
            </p:nvSpPr>
            <p:spPr>
              <a:xfrm>
                <a:off x="1565556" y="150550"/>
                <a:ext cx="253615" cy="257447"/>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85" name="Shape 585"/>
              <p:cNvSpPr/>
              <p:nvPr/>
            </p:nvSpPr>
            <p:spPr>
              <a:xfrm>
                <a:off x="2964276" y="154088"/>
                <a:ext cx="253615" cy="257447"/>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sz="200">
                    <a:solidFill>
                      <a:srgbClr val="FFFFFF"/>
                    </a:solidFill>
                    <a:latin typeface="Helvetica Light"/>
                    <a:ea typeface="Helvetica Light"/>
                    <a:cs typeface="Helvetica Light"/>
                    <a:sym typeface="Helvetica Light"/>
                  </a:defRPr>
                </a:pPr>
              </a:p>
            </p:txBody>
          </p:sp>
          <p:sp>
            <p:nvSpPr>
              <p:cNvPr id="586" name="Shape 586"/>
              <p:cNvSpPr/>
              <p:nvPr/>
            </p:nvSpPr>
            <p:spPr>
              <a:xfrm>
                <a:off x="3126957" y="91313"/>
                <a:ext cx="1618200" cy="3505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数据访问逻辑</a:t>
                </a:r>
              </a:p>
            </p:txBody>
          </p:sp>
          <p:sp>
            <p:nvSpPr>
              <p:cNvPr id="587" name="Shape 587"/>
              <p:cNvSpPr/>
              <p:nvPr/>
            </p:nvSpPr>
            <p:spPr>
              <a:xfrm>
                <a:off x="196602" y="0"/>
                <a:ext cx="109199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表示逻辑</a:t>
                </a:r>
              </a:p>
            </p:txBody>
          </p:sp>
          <p:sp>
            <p:nvSpPr>
              <p:cNvPr id="588" name="Shape 588"/>
              <p:cNvSpPr/>
              <p:nvPr/>
            </p:nvSpPr>
            <p:spPr>
              <a:xfrm>
                <a:off x="1755223" y="0"/>
                <a:ext cx="1121004"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1800">
                    <a:latin typeface="+mn-lt"/>
                    <a:ea typeface="+mn-ea"/>
                    <a:cs typeface="+mn-cs"/>
                    <a:sym typeface="Helvetica"/>
                  </a:defRPr>
                </a:lvl1pPr>
              </a:lstStyle>
              <a:p>
                <a:pPr/>
                <a:r>
                  <a:t>业务逻辑</a:t>
                </a:r>
              </a:p>
            </p:txBody>
          </p:sp>
        </p:grpSp>
        <p:pic>
          <p:nvPicPr>
            <p:cNvPr id="590" name="pasted-image.png"/>
            <p:cNvPicPr>
              <a:picLocks noChangeAspect="1"/>
            </p:cNvPicPr>
            <p:nvPr/>
          </p:nvPicPr>
          <p:blipFill>
            <a:blip r:embed="rId3">
              <a:extLst/>
            </a:blip>
            <a:stretch>
              <a:fillRect/>
            </a:stretch>
          </p:blipFill>
          <p:spPr>
            <a:xfrm>
              <a:off x="6749675" y="1356336"/>
              <a:ext cx="952501" cy="952502"/>
            </a:xfrm>
            <a:prstGeom prst="rect">
              <a:avLst/>
            </a:prstGeom>
            <a:ln w="12700" cap="flat">
              <a:noFill/>
              <a:miter lim="400000"/>
            </a:ln>
            <a:effectLst/>
          </p:spPr>
        </p:pic>
        <p:sp>
          <p:nvSpPr>
            <p:cNvPr id="591" name="Shape 591"/>
            <p:cNvSpPr/>
            <p:nvPr/>
          </p:nvSpPr>
          <p:spPr>
            <a:xfrm>
              <a:off x="2311798" y="1579032"/>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92" name="Shape 592"/>
            <p:cNvSpPr/>
            <p:nvPr/>
          </p:nvSpPr>
          <p:spPr>
            <a:xfrm flipH="1">
              <a:off x="2311798" y="2055661"/>
              <a:ext cx="592841"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93" name="Shape 593"/>
            <p:cNvSpPr/>
            <p:nvPr/>
          </p:nvSpPr>
          <p:spPr>
            <a:xfrm>
              <a:off x="5960224" y="1617585"/>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594" name="Shape 594"/>
            <p:cNvSpPr/>
            <p:nvPr/>
          </p:nvSpPr>
          <p:spPr>
            <a:xfrm flipH="1">
              <a:off x="5960224" y="2094213"/>
              <a:ext cx="592842" cy="1"/>
            </a:xfrm>
            <a:prstGeom prst="line">
              <a:avLst/>
            </a:prstGeom>
            <a:noFill/>
            <a:ln w="88900" cap="flat">
              <a:solidFill>
                <a:schemeClr val="accent1"/>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nvGrpSpPr>
            <p:cNvPr id="599" name="Group 599"/>
            <p:cNvGrpSpPr/>
            <p:nvPr/>
          </p:nvGrpSpPr>
          <p:grpSpPr>
            <a:xfrm>
              <a:off x="3389207" y="1075973"/>
              <a:ext cx="2313425" cy="584201"/>
              <a:chOff x="0" y="0"/>
              <a:chExt cx="2313423" cy="584200"/>
            </a:xfrm>
          </p:grpSpPr>
          <p:sp>
            <p:nvSpPr>
              <p:cNvPr id="595" name="Shape 595"/>
              <p:cNvSpPr/>
              <p:nvPr/>
            </p:nvSpPr>
            <p:spPr>
              <a:xfrm>
                <a:off x="575174" y="0"/>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96" name="Shape 596"/>
              <p:cNvSpPr/>
              <p:nvPr/>
            </p:nvSpPr>
            <p:spPr>
              <a:xfrm>
                <a:off x="0" y="0"/>
                <a:ext cx="574378" cy="571500"/>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97" name="Shape 597"/>
              <p:cNvSpPr/>
              <p:nvPr/>
            </p:nvSpPr>
            <p:spPr>
              <a:xfrm>
                <a:off x="1739046" y="12700"/>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598" name="Shape 598"/>
              <p:cNvSpPr/>
              <p:nvPr/>
            </p:nvSpPr>
            <p:spPr>
              <a:xfrm>
                <a:off x="1163460" y="0"/>
                <a:ext cx="574378" cy="571501"/>
              </a:xfrm>
              <a:prstGeom prst="ellipse">
                <a:avLst/>
              </a:prstGeom>
              <a:solidFill>
                <a:srgbClr val="F39019"/>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grpSp>
          <p:nvGrpSpPr>
            <p:cNvPr id="604" name="Group 604"/>
            <p:cNvGrpSpPr/>
            <p:nvPr/>
          </p:nvGrpSpPr>
          <p:grpSpPr>
            <a:xfrm>
              <a:off x="3386325" y="1757663"/>
              <a:ext cx="2300504" cy="593091"/>
              <a:chOff x="0" y="0"/>
              <a:chExt cx="2300502" cy="593090"/>
            </a:xfrm>
          </p:grpSpPr>
          <p:sp>
            <p:nvSpPr>
              <p:cNvPr id="600" name="Shape 600"/>
              <p:cNvSpPr/>
              <p:nvPr/>
            </p:nvSpPr>
            <p:spPr>
              <a:xfrm>
                <a:off x="579008" y="0"/>
                <a:ext cx="574378"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1" name="Shape 601"/>
              <p:cNvSpPr/>
              <p:nvPr/>
            </p:nvSpPr>
            <p:spPr>
              <a:xfrm>
                <a:off x="1166342" y="12699"/>
                <a:ext cx="574378"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2" name="Shape 602"/>
              <p:cNvSpPr/>
              <p:nvPr/>
            </p:nvSpPr>
            <p:spPr>
              <a:xfrm>
                <a:off x="0" y="0"/>
                <a:ext cx="574378" cy="571500"/>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3" name="Shape 603"/>
              <p:cNvSpPr/>
              <p:nvPr/>
            </p:nvSpPr>
            <p:spPr>
              <a:xfrm>
                <a:off x="1726124" y="21590"/>
                <a:ext cx="574379" cy="571501"/>
              </a:xfrm>
              <a:prstGeom prst="ellipse">
                <a:avLst/>
              </a:prstGeom>
              <a:solidFill>
                <a:srgbClr val="F5D328"/>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grpSp>
          <p:nvGrpSpPr>
            <p:cNvPr id="609" name="Group 609"/>
            <p:cNvGrpSpPr/>
            <p:nvPr/>
          </p:nvGrpSpPr>
          <p:grpSpPr>
            <a:xfrm>
              <a:off x="3396464" y="2486343"/>
              <a:ext cx="2273266" cy="586957"/>
              <a:chOff x="0" y="0"/>
              <a:chExt cx="2273264" cy="586956"/>
            </a:xfrm>
          </p:grpSpPr>
          <p:sp>
            <p:nvSpPr>
              <p:cNvPr id="605" name="Shape 605"/>
              <p:cNvSpPr/>
              <p:nvPr/>
            </p:nvSpPr>
            <p:spPr>
              <a:xfrm>
                <a:off x="1141334" y="15456"/>
                <a:ext cx="574379"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6" name="Shape 606"/>
              <p:cNvSpPr/>
              <p:nvPr/>
            </p:nvSpPr>
            <p:spPr>
              <a:xfrm>
                <a:off x="581569" y="4595"/>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7" name="Shape 607"/>
              <p:cNvSpPr/>
              <p:nvPr/>
            </p:nvSpPr>
            <p:spPr>
              <a:xfrm>
                <a:off x="1698887" y="15456"/>
                <a:ext cx="574378" cy="571501"/>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08" name="Shape 608"/>
              <p:cNvSpPr/>
              <p:nvPr/>
            </p:nvSpPr>
            <p:spPr>
              <a:xfrm>
                <a:off x="0" y="0"/>
                <a:ext cx="574378" cy="571500"/>
              </a:xfrm>
              <a:prstGeom prst="ellipse">
                <a:avLst/>
              </a:prstGeom>
              <a:solidFill>
                <a:srgbClr val="0365C0"/>
              </a:solidFill>
              <a:ln w="12700" cap="flat">
                <a:noFill/>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610" name="Shape 610"/>
            <p:cNvSpPr/>
            <p:nvPr/>
          </p:nvSpPr>
          <p:spPr>
            <a:xfrm>
              <a:off x="6408850" y="3284244"/>
              <a:ext cx="14097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数据库</a:t>
              </a:r>
            </a:p>
          </p:txBody>
        </p:sp>
        <p:sp>
          <p:nvSpPr>
            <p:cNvPr id="611" name="Shape 611"/>
            <p:cNvSpPr/>
            <p:nvPr/>
          </p:nvSpPr>
          <p:spPr>
            <a:xfrm>
              <a:off x="4075245" y="32842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应用</a:t>
              </a:r>
            </a:p>
          </p:txBody>
        </p:sp>
        <p:sp>
          <p:nvSpPr>
            <p:cNvPr id="612" name="Shape 612"/>
            <p:cNvSpPr/>
            <p:nvPr/>
          </p:nvSpPr>
          <p:spPr>
            <a:xfrm>
              <a:off x="1005194" y="3233444"/>
              <a:ext cx="977901" cy="5331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400">
                  <a:solidFill>
                    <a:srgbClr val="5F327C"/>
                  </a:solidFill>
                  <a:latin typeface="+mn-lt"/>
                  <a:ea typeface="+mn-ea"/>
                  <a:cs typeface="+mn-cs"/>
                  <a:sym typeface="Helvetica"/>
                </a:defRPr>
              </a:lvl1pPr>
            </a:lstStyle>
            <a:p>
              <a:pPr/>
              <a:r>
                <a:t>用户</a:t>
              </a:r>
            </a:p>
          </p:txBody>
        </p:sp>
        <p:pic>
          <p:nvPicPr>
            <p:cNvPr id="613" name="pasted-image.png"/>
            <p:cNvPicPr>
              <a:picLocks noChangeAspect="1"/>
            </p:cNvPicPr>
            <p:nvPr/>
          </p:nvPicPr>
          <p:blipFill>
            <a:blip r:embed="rId4">
              <a:extLst/>
            </a:blip>
            <a:stretch>
              <a:fillRect/>
            </a:stretch>
          </p:blipFill>
          <p:spPr>
            <a:xfrm>
              <a:off x="911893" y="1294255"/>
              <a:ext cx="1088303" cy="1088303"/>
            </a:xfrm>
            <a:prstGeom prst="rect">
              <a:avLst/>
            </a:prstGeom>
            <a:ln w="12700" cap="flat">
              <a:noFill/>
              <a:miter lim="400000"/>
            </a:ln>
            <a:effectLst/>
          </p:spPr>
        </p:pic>
      </p:grpSp>
      <p:sp>
        <p:nvSpPr>
          <p:cNvPr id="615" name="Shape 615"/>
          <p:cNvSpPr/>
          <p:nvPr/>
        </p:nvSpPr>
        <p:spPr>
          <a:xfrm>
            <a:off x="1870027" y="7435617"/>
            <a:ext cx="9606595" cy="124028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R="457200">
              <a:defRPr b="1" sz="2000">
                <a:latin typeface="+mj-lt"/>
                <a:ea typeface="+mj-ea"/>
                <a:cs typeface="+mj-cs"/>
                <a:sym typeface="Helvetica Neue"/>
              </a:defRPr>
            </a:lvl1pPr>
          </a:lstStyle>
          <a:p>
            <a:pPr/>
            <a:r>
              <a:t>面向对象分析、设计与原则、设计模式、企业架构模式等理念以及方法论的不断发展，从为用户提供功能、以及有效组织软件结构的角度考虑，WEB应用中不同职责的部分逐渐被定义在了不同的层次，每一层负责的部分更趋向于具体化，细致化，于是软件的三层架构逐渐出现了</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title"/>
          </p:nvPr>
        </p:nvSpPr>
        <p:spPr>
          <a:xfrm>
            <a:off x="380999" y="234949"/>
            <a:ext cx="12242801" cy="984251"/>
          </a:xfrm>
          <a:prstGeom prst="rect">
            <a:avLst/>
          </a:prstGeom>
        </p:spPr>
        <p:txBody>
          <a:bodyPr/>
          <a:lstStyle>
            <a:lvl1pPr defTabSz="543305">
              <a:defRPr spc="-260" sz="6510"/>
            </a:lvl1pPr>
          </a:lstStyle>
          <a:p>
            <a:pPr/>
            <a:r>
              <a:t>WEB三层架构</a:t>
            </a:r>
          </a:p>
        </p:txBody>
      </p:sp>
      <p:grpSp>
        <p:nvGrpSpPr>
          <p:cNvPr id="629" name="Group 629"/>
          <p:cNvGrpSpPr/>
          <p:nvPr/>
        </p:nvGrpSpPr>
        <p:grpSpPr>
          <a:xfrm>
            <a:off x="4163971" y="2925761"/>
            <a:ext cx="4226896" cy="3902078"/>
            <a:chOff x="0" y="0"/>
            <a:chExt cx="4226895" cy="3902076"/>
          </a:xfrm>
        </p:grpSpPr>
        <p:grpSp>
          <p:nvGrpSpPr>
            <p:cNvPr id="623" name="Group 623"/>
            <p:cNvGrpSpPr/>
            <p:nvPr/>
          </p:nvGrpSpPr>
          <p:grpSpPr>
            <a:xfrm>
              <a:off x="0" y="0"/>
              <a:ext cx="4226896" cy="3902077"/>
              <a:chOff x="0" y="0"/>
              <a:chExt cx="4226895" cy="3902076"/>
            </a:xfrm>
          </p:grpSpPr>
          <p:sp>
            <p:nvSpPr>
              <p:cNvPr id="620" name="Shape 620"/>
              <p:cNvSpPr/>
              <p:nvPr/>
            </p:nvSpPr>
            <p:spPr>
              <a:xfrm>
                <a:off x="0" y="0"/>
                <a:ext cx="4226896" cy="3902077"/>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21" name="Shape 621"/>
              <p:cNvSpPr/>
              <p:nvPr/>
            </p:nvSpPr>
            <p:spPr>
              <a:xfrm flipV="1">
                <a:off x="329004" y="24227"/>
                <a:ext cx="1" cy="3853622"/>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sp>
            <p:nvSpPr>
              <p:cNvPr id="622" name="Shape 622"/>
              <p:cNvSpPr/>
              <p:nvPr/>
            </p:nvSpPr>
            <p:spPr>
              <a:xfrm flipV="1">
                <a:off x="3929249" y="24228"/>
                <a:ext cx="1" cy="3853621"/>
              </a:xfrm>
              <a:prstGeom prst="line">
                <a:avLst/>
              </a:prstGeom>
              <a:noFill/>
              <a:ln w="25400" cap="flat">
                <a:solidFill>
                  <a:srgbClr val="000000"/>
                </a:solidFill>
                <a:prstDash val="solid"/>
                <a:miter lim="400000"/>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grpSp>
        <p:sp>
          <p:nvSpPr>
            <p:cNvPr id="624" name="Shape 624"/>
            <p:cNvSpPr/>
            <p:nvPr/>
          </p:nvSpPr>
          <p:spPr>
            <a:xfrm>
              <a:off x="699778" y="401171"/>
              <a:ext cx="2852739" cy="2564211"/>
            </a:xfrm>
            <a:prstGeom prst="rect">
              <a:avLst/>
            </a:prstGeom>
            <a:noFill/>
            <a:ln w="63500" cap="flat">
              <a:solidFill>
                <a:srgbClr val="000000"/>
              </a:solidFill>
              <a:custDash>
                <a:ds d="200000" sp="200000"/>
              </a:custDash>
              <a:miter lim="400000"/>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625" name="Shape 625"/>
            <p:cNvSpPr/>
            <p:nvPr/>
          </p:nvSpPr>
          <p:spPr>
            <a:xfrm>
              <a:off x="1283655" y="716340"/>
              <a:ext cx="1701156" cy="550069"/>
            </a:xfrm>
            <a:prstGeom prst="roundRect">
              <a:avLst>
                <a:gd name="adj" fmla="val 33850"/>
              </a:avLst>
            </a:prstGeom>
            <a:solidFill>
              <a:srgbClr val="F3901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a:latin typeface="+mn-lt"/>
                  <a:ea typeface="+mn-ea"/>
                  <a:cs typeface="+mn-cs"/>
                  <a:sym typeface="Helvetica"/>
                </a:defRPr>
              </a:lvl1pPr>
            </a:lstStyle>
            <a:p>
              <a:pPr/>
              <a:r>
                <a:t>表示层</a:t>
              </a:r>
            </a:p>
          </p:txBody>
        </p:sp>
        <p:sp>
          <p:nvSpPr>
            <p:cNvPr id="626" name="Shape 626"/>
            <p:cNvSpPr/>
            <p:nvPr/>
          </p:nvSpPr>
          <p:spPr>
            <a:xfrm>
              <a:off x="1262870" y="1338640"/>
              <a:ext cx="1701156" cy="550069"/>
            </a:xfrm>
            <a:prstGeom prst="roundRect">
              <a:avLst>
                <a:gd name="adj" fmla="val 33850"/>
              </a:avLst>
            </a:prstGeom>
            <a:solidFill>
              <a:srgbClr val="F5D328"/>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a:latin typeface="+mn-lt"/>
                  <a:ea typeface="+mn-ea"/>
                  <a:cs typeface="+mn-cs"/>
                  <a:sym typeface="Helvetica"/>
                </a:defRPr>
              </a:lvl1pPr>
            </a:lstStyle>
            <a:p>
              <a:pPr/>
              <a:r>
                <a:t>逻辑层</a:t>
              </a:r>
            </a:p>
          </p:txBody>
        </p:sp>
        <p:sp>
          <p:nvSpPr>
            <p:cNvPr id="627" name="Shape 627"/>
            <p:cNvSpPr/>
            <p:nvPr/>
          </p:nvSpPr>
          <p:spPr>
            <a:xfrm>
              <a:off x="1283655" y="1960940"/>
              <a:ext cx="1701156" cy="550069"/>
            </a:xfrm>
            <a:prstGeom prst="roundRect">
              <a:avLst>
                <a:gd name="adj" fmla="val 33850"/>
              </a:avLst>
            </a:prstGeom>
            <a:solidFill>
              <a:srgbClr val="0365C0"/>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a:latin typeface="+mn-lt"/>
                  <a:ea typeface="+mn-ea"/>
                  <a:cs typeface="+mn-cs"/>
                  <a:sym typeface="Helvetica"/>
                </a:defRPr>
              </a:lvl1pPr>
            </a:lstStyle>
            <a:p>
              <a:pPr/>
              <a:r>
                <a:t>访问层</a:t>
              </a:r>
            </a:p>
          </p:txBody>
        </p:sp>
        <p:sp>
          <p:nvSpPr>
            <p:cNvPr id="628" name="Shape 628"/>
            <p:cNvSpPr/>
            <p:nvPr/>
          </p:nvSpPr>
          <p:spPr>
            <a:xfrm>
              <a:off x="1065771" y="3199190"/>
              <a:ext cx="2095353"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3600">
                  <a:latin typeface="+mn-lt"/>
                  <a:ea typeface="+mn-ea"/>
                  <a:cs typeface="+mn-cs"/>
                  <a:sym typeface="Helvetica"/>
                </a:defRPr>
              </a:lvl1pPr>
            </a:lstStyle>
            <a:p>
              <a:pPr/>
              <a:r>
                <a:t>WEB容器</a:t>
              </a:r>
            </a:p>
          </p:txBody>
        </p:sp>
      </p:gr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3" name="Shape 63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34" name="Shape 634"/>
          <p:cNvSpPr/>
          <p:nvPr/>
        </p:nvSpPr>
        <p:spPr>
          <a:xfrm>
            <a:off x="2829670" y="2015697"/>
            <a:ext cx="7345460"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单体应用(Monolithic)</a:t>
            </a:r>
          </a:p>
        </p:txBody>
      </p:sp>
      <p:sp>
        <p:nvSpPr>
          <p:cNvPr id="635" name="Shape 635"/>
          <p:cNvSpPr/>
          <p:nvPr/>
        </p:nvSpPr>
        <p:spPr>
          <a:xfrm>
            <a:off x="2879400" y="3503855"/>
            <a:ext cx="8823192" cy="219760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marR="457200">
              <a:defRPr sz="2000">
                <a:latin typeface="+mj-lt"/>
                <a:ea typeface="+mj-ea"/>
                <a:cs typeface="+mj-cs"/>
                <a:sym typeface="Helvetica Neue"/>
              </a:defRPr>
            </a:pPr>
            <a:r>
              <a:rPr sz="4000"/>
              <a:t>功能集中</a:t>
            </a:r>
            <a:r>
              <a:t>、</a:t>
            </a:r>
            <a:r>
              <a:rPr sz="4000"/>
              <a:t>代码和数据中心化</a:t>
            </a:r>
            <a:r>
              <a:t>、</a:t>
            </a:r>
          </a:p>
          <a:p>
            <a:pPr marR="457200">
              <a:defRPr sz="2000">
                <a:latin typeface="+mj-lt"/>
                <a:ea typeface="+mj-ea"/>
                <a:cs typeface="+mj-cs"/>
                <a:sym typeface="Helvetica Neue"/>
              </a:defRPr>
            </a:pPr>
            <a:r>
              <a:rPr sz="4000"/>
              <a:t>一个发布包、部署后运行在同一进程</a:t>
            </a:r>
            <a:endParaRPr sz="4000"/>
          </a:p>
          <a:p>
            <a:pPr marR="457200">
              <a:defRPr sz="4000">
                <a:latin typeface="+mj-lt"/>
                <a:ea typeface="+mj-ea"/>
                <a:cs typeface="+mj-cs"/>
                <a:sym typeface="Helvetica Neue"/>
              </a:defRPr>
            </a:pPr>
            <a:r>
              <a:t>的应用程序，我们通常称之为单体应用。</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7" name="Shape 637"/>
          <p:cNvSpPr/>
          <p:nvPr>
            <p:ph type="title"/>
          </p:nvPr>
        </p:nvSpPr>
        <p:spPr>
          <a:xfrm>
            <a:off x="380999" y="234949"/>
            <a:ext cx="12242801" cy="984251"/>
          </a:xfrm>
          <a:prstGeom prst="rect">
            <a:avLst/>
          </a:prstGeom>
        </p:spPr>
        <p:txBody>
          <a:bodyPr/>
          <a:lstStyle>
            <a:lvl1pPr>
              <a:defRPr spc="-280" sz="7000"/>
            </a:lvl1pPr>
          </a:lstStyle>
          <a:p>
            <a:pPr/>
            <a:r>
              <a:t>典型单体应用举例</a:t>
            </a:r>
          </a:p>
        </p:txBody>
      </p:sp>
      <p:grpSp>
        <p:nvGrpSpPr>
          <p:cNvPr id="659" name="Group 659"/>
          <p:cNvGrpSpPr/>
          <p:nvPr/>
        </p:nvGrpSpPr>
        <p:grpSpPr>
          <a:xfrm>
            <a:off x="570173" y="2025032"/>
            <a:ext cx="11864454" cy="6202654"/>
            <a:chOff x="0" y="0"/>
            <a:chExt cx="11864452" cy="6202653"/>
          </a:xfrm>
        </p:grpSpPr>
        <p:sp>
          <p:nvSpPr>
            <p:cNvPr id="638" name="Shape 638"/>
            <p:cNvSpPr/>
            <p:nvPr/>
          </p:nvSpPr>
          <p:spPr>
            <a:xfrm>
              <a:off x="4667661" y="0"/>
              <a:ext cx="4535586" cy="6202654"/>
            </a:xfrm>
            <a:prstGeom prst="rect">
              <a:avLst/>
            </a:prstGeom>
            <a:solidFill>
              <a:schemeClr val="accent6">
                <a:satOff val="-35873"/>
                <a:lumOff val="-12431"/>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639" name="Shape 639"/>
            <p:cNvSpPr/>
            <p:nvPr/>
          </p:nvSpPr>
          <p:spPr>
            <a:xfrm>
              <a:off x="4821389" y="164651"/>
              <a:ext cx="4228131" cy="5464485"/>
            </a:xfrm>
            <a:prstGeom prst="rect">
              <a:avLst/>
            </a:prstGeom>
            <a:solidFill>
              <a:schemeClr val="accent1">
                <a:satOff val="-4409"/>
                <a:lumOff val="-10509"/>
              </a:schemeClr>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sp>
          <p:nvSpPr>
            <p:cNvPr id="640" name="Shape 640"/>
            <p:cNvSpPr/>
            <p:nvPr/>
          </p:nvSpPr>
          <p:spPr>
            <a:xfrm>
              <a:off x="5005992" y="1030107"/>
              <a:ext cx="2377911" cy="607820"/>
            </a:xfrm>
            <a:prstGeom prst="rect">
              <a:avLst/>
            </a:prstGeom>
            <a:solidFill>
              <a:schemeClr val="accent2"/>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a:solidFill>
                    <a:srgbClr val="FFFFFF"/>
                  </a:solidFill>
                </a:defRPr>
              </a:lvl1pPr>
            </a:lstStyle>
            <a:p>
              <a:pPr/>
              <a:r>
                <a:t>UI</a:t>
              </a:r>
            </a:p>
          </p:txBody>
        </p:sp>
        <p:sp>
          <p:nvSpPr>
            <p:cNvPr id="641" name="Shape 641"/>
            <p:cNvSpPr/>
            <p:nvPr/>
          </p:nvSpPr>
          <p:spPr>
            <a:xfrm>
              <a:off x="7407349" y="1106339"/>
              <a:ext cx="1579573" cy="496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a:solidFill>
                    <a:srgbClr val="FFFFFF"/>
                  </a:solidFill>
                </a:defRPr>
              </a:lvl1pPr>
            </a:lstStyle>
            <a:p>
              <a:pPr/>
              <a:r>
                <a:t>Spring MVC</a:t>
              </a:r>
            </a:p>
          </p:txBody>
        </p:sp>
        <p:sp>
          <p:nvSpPr>
            <p:cNvPr id="642" name="Shape 642"/>
            <p:cNvSpPr/>
            <p:nvPr/>
          </p:nvSpPr>
          <p:spPr>
            <a:xfrm>
              <a:off x="5026629" y="2023416"/>
              <a:ext cx="2377910" cy="607819"/>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b="1">
                  <a:solidFill>
                    <a:srgbClr val="FFFFFF"/>
                  </a:solidFill>
                </a:defRPr>
              </a:lvl1pPr>
            </a:lstStyle>
            <a:p>
              <a:pPr/>
              <a:r>
                <a:t>Product Service</a:t>
              </a:r>
            </a:p>
          </p:txBody>
        </p:sp>
        <p:sp>
          <p:nvSpPr>
            <p:cNvPr id="643" name="Shape 643"/>
            <p:cNvSpPr/>
            <p:nvPr/>
          </p:nvSpPr>
          <p:spPr>
            <a:xfrm>
              <a:off x="5026629" y="2769082"/>
              <a:ext cx="2377910" cy="1180411"/>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b="1">
                  <a:solidFill>
                    <a:srgbClr val="FFFFFF"/>
                  </a:solidFill>
                </a:defRPr>
              </a:pPr>
              <a:r>
                <a:t>Recommendation</a:t>
              </a:r>
            </a:p>
            <a:p>
              <a:pPr>
                <a:defRPr b="1">
                  <a:solidFill>
                    <a:srgbClr val="FFFFFF"/>
                  </a:solidFill>
                </a:defRPr>
              </a:pPr>
              <a:r>
                <a:t> Service</a:t>
              </a:r>
            </a:p>
          </p:txBody>
        </p:sp>
        <p:sp>
          <p:nvSpPr>
            <p:cNvPr id="644" name="Shape 644"/>
            <p:cNvSpPr/>
            <p:nvPr/>
          </p:nvSpPr>
          <p:spPr>
            <a:xfrm>
              <a:off x="5026629" y="4087339"/>
              <a:ext cx="2377910" cy="607820"/>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b="1">
                  <a:solidFill>
                    <a:srgbClr val="FFFFFF"/>
                  </a:solidFill>
                </a:defRPr>
              </a:lvl1pPr>
            </a:lstStyle>
            <a:p>
              <a:pPr/>
              <a:r>
                <a:t>Review Service</a:t>
              </a:r>
            </a:p>
          </p:txBody>
        </p:sp>
        <p:sp>
          <p:nvSpPr>
            <p:cNvPr id="645" name="Shape 645"/>
            <p:cNvSpPr/>
            <p:nvPr/>
          </p:nvSpPr>
          <p:spPr>
            <a:xfrm>
              <a:off x="5026629" y="4833005"/>
              <a:ext cx="2377910" cy="607820"/>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b="1">
                  <a:solidFill>
                    <a:srgbClr val="FFFFFF"/>
                  </a:solidFill>
                </a:defRPr>
              </a:lvl1pPr>
            </a:lstStyle>
            <a:p>
              <a:pPr/>
              <a:r>
                <a:t>Order Service</a:t>
              </a:r>
            </a:p>
          </p:txBody>
        </p:sp>
        <p:sp>
          <p:nvSpPr>
            <p:cNvPr id="646" name="Shape 646"/>
            <p:cNvSpPr/>
            <p:nvPr/>
          </p:nvSpPr>
          <p:spPr>
            <a:xfrm>
              <a:off x="5108288" y="1830671"/>
              <a:ext cx="3654332" cy="1"/>
            </a:xfrm>
            <a:prstGeom prst="line">
              <a:avLst/>
            </a:prstGeom>
            <a:noFill/>
            <a:ln w="50800" cap="flat">
              <a:solidFill>
                <a:srgbClr val="FFFFFF"/>
              </a:solidFill>
              <a:custDash>
                <a:ds d="200000" sp="2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47" name="Shape 647"/>
            <p:cNvSpPr/>
            <p:nvPr/>
          </p:nvSpPr>
          <p:spPr>
            <a:xfrm>
              <a:off x="7401117" y="3211053"/>
              <a:ext cx="919573" cy="496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a:solidFill>
                    <a:srgbClr val="FFFFFF"/>
                  </a:solidFill>
                </a:defRPr>
              </a:lvl1pPr>
            </a:lstStyle>
            <a:p>
              <a:pPr/>
              <a:r>
                <a:t>Spring</a:t>
              </a:r>
            </a:p>
          </p:txBody>
        </p:sp>
        <p:sp>
          <p:nvSpPr>
            <p:cNvPr id="648" name="Shape 648"/>
            <p:cNvSpPr/>
            <p:nvPr/>
          </p:nvSpPr>
          <p:spPr>
            <a:xfrm>
              <a:off x="7401117" y="3726974"/>
              <a:ext cx="1369707" cy="496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a:solidFill>
                    <a:srgbClr val="FFFFFF"/>
                  </a:solidFill>
                </a:defRPr>
              </a:lvl1pPr>
            </a:lstStyle>
            <a:p>
              <a:pPr/>
              <a:r>
                <a:t>Hibernate</a:t>
              </a:r>
            </a:p>
          </p:txBody>
        </p:sp>
        <p:sp>
          <p:nvSpPr>
            <p:cNvPr id="649" name="Shape 649"/>
            <p:cNvSpPr/>
            <p:nvPr/>
          </p:nvSpPr>
          <p:spPr>
            <a:xfrm>
              <a:off x="5071235" y="147990"/>
              <a:ext cx="758355" cy="496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a:solidFill>
                    <a:srgbClr val="FFFFFF"/>
                  </a:solidFill>
                </a:defRPr>
              </a:lvl1pPr>
            </a:lstStyle>
            <a:p>
              <a:pPr/>
              <a:r>
                <a:t>WAR</a:t>
              </a:r>
            </a:p>
          </p:txBody>
        </p:sp>
        <p:sp>
          <p:nvSpPr>
            <p:cNvPr id="650" name="Shape 650"/>
            <p:cNvSpPr/>
            <p:nvPr/>
          </p:nvSpPr>
          <p:spPr>
            <a:xfrm>
              <a:off x="6186436" y="5578671"/>
              <a:ext cx="1498037" cy="59787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solidFill>
                    <a:srgbClr val="FFFFFF"/>
                  </a:solidFill>
                </a:defRPr>
              </a:lvl1pPr>
            </a:lstStyle>
            <a:p>
              <a:pPr/>
              <a:r>
                <a:t>TOMCAT</a:t>
              </a:r>
            </a:p>
          </p:txBody>
        </p:sp>
        <p:pic>
          <p:nvPicPr>
            <p:cNvPr id="651" name="pasted-image.png"/>
            <p:cNvPicPr>
              <a:picLocks noChangeAspect="1"/>
            </p:cNvPicPr>
            <p:nvPr/>
          </p:nvPicPr>
          <p:blipFill>
            <a:blip r:embed="rId2">
              <a:extLst/>
            </a:blip>
            <a:srcRect l="0" t="0" r="0" b="0"/>
            <a:stretch>
              <a:fillRect/>
            </a:stretch>
          </p:blipFill>
          <p:spPr>
            <a:xfrm>
              <a:off x="10208179" y="2274428"/>
              <a:ext cx="1656274" cy="1656274"/>
            </a:xfrm>
            <a:prstGeom prst="rect">
              <a:avLst/>
            </a:prstGeom>
            <a:ln w="12700" cap="flat">
              <a:noFill/>
              <a:miter lim="400000"/>
            </a:ln>
            <a:effectLst/>
          </p:spPr>
        </p:pic>
        <p:sp>
          <p:nvSpPr>
            <p:cNvPr id="652" name="Shape 652"/>
            <p:cNvSpPr/>
            <p:nvPr/>
          </p:nvSpPr>
          <p:spPr>
            <a:xfrm>
              <a:off x="9340659" y="3102616"/>
              <a:ext cx="919573" cy="1"/>
            </a:xfrm>
            <a:prstGeom prst="line">
              <a:avLst/>
            </a:prstGeom>
            <a:noFill/>
            <a:ln w="76200" cap="flat">
              <a:solidFill>
                <a:schemeClr val="accent1"/>
              </a:solidFill>
              <a:prstDash val="solid"/>
              <a:bevel/>
              <a:headEnd type="triangle" w="med" len="med"/>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53" name="Shape 653"/>
            <p:cNvSpPr/>
            <p:nvPr/>
          </p:nvSpPr>
          <p:spPr>
            <a:xfrm>
              <a:off x="2371799" y="2638369"/>
              <a:ext cx="1290931" cy="925917"/>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defRPr b="1">
                  <a:solidFill>
                    <a:srgbClr val="FFFFFF"/>
                  </a:solidFill>
                </a:defRPr>
              </a:pPr>
              <a:r>
                <a:t>Load</a:t>
              </a:r>
            </a:p>
            <a:p>
              <a:pPr>
                <a:defRPr b="1">
                  <a:solidFill>
                    <a:srgbClr val="FFFFFF"/>
                  </a:solidFill>
                </a:defRPr>
              </a:pPr>
              <a:r>
                <a:t>Balancer</a:t>
              </a:r>
            </a:p>
          </p:txBody>
        </p:sp>
        <p:sp>
          <p:nvSpPr>
            <p:cNvPr id="654" name="Shape 654"/>
            <p:cNvSpPr/>
            <p:nvPr/>
          </p:nvSpPr>
          <p:spPr>
            <a:xfrm>
              <a:off x="3705409" y="3102616"/>
              <a:ext cx="919573" cy="1"/>
            </a:xfrm>
            <a:prstGeom prst="line">
              <a:avLst/>
            </a:prstGeom>
            <a:noFill/>
            <a:ln w="76200" cap="flat">
              <a:solidFill>
                <a:schemeClr val="accent1"/>
              </a:solidFill>
              <a:prstDash val="solid"/>
              <a:bevel/>
              <a:headEnd type="triangle" w="med" len="med"/>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55" name="Shape 655"/>
            <p:cNvSpPr/>
            <p:nvPr/>
          </p:nvSpPr>
          <p:spPr>
            <a:xfrm>
              <a:off x="1358922" y="3101326"/>
              <a:ext cx="919573" cy="1"/>
            </a:xfrm>
            <a:prstGeom prst="line">
              <a:avLst/>
            </a:prstGeom>
            <a:noFill/>
            <a:ln w="76200" cap="flat">
              <a:solidFill>
                <a:schemeClr val="accent1"/>
              </a:solidFill>
              <a:prstDash val="solid"/>
              <a:bevel/>
              <a:headEnd type="triangle" w="med" len="med"/>
              <a:tailEnd type="triangle" w="med" len="med"/>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656" name="Shape 656"/>
            <p:cNvSpPr/>
            <p:nvPr/>
          </p:nvSpPr>
          <p:spPr>
            <a:xfrm>
              <a:off x="0" y="2638369"/>
              <a:ext cx="1290930" cy="925917"/>
            </a:xfrm>
            <a:prstGeom prst="rect">
              <a:avLst/>
            </a:prstGeom>
            <a:solidFill>
              <a:schemeClr val="accent4">
                <a:satOff val="-1335"/>
                <a:lumOff val="-10274"/>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defRPr b="1">
                  <a:solidFill>
                    <a:srgbClr val="FFFFFF"/>
                  </a:solidFill>
                </a:defRPr>
              </a:lvl1pPr>
            </a:lstStyle>
            <a:p>
              <a:pPr/>
              <a:r>
                <a:t>Browser/Client</a:t>
              </a:r>
            </a:p>
          </p:txBody>
        </p:sp>
        <p:sp>
          <p:nvSpPr>
            <p:cNvPr id="657" name="Shape 657"/>
            <p:cNvSpPr/>
            <p:nvPr/>
          </p:nvSpPr>
          <p:spPr>
            <a:xfrm>
              <a:off x="10520371" y="3943862"/>
              <a:ext cx="1031995" cy="496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a:lvl1pPr>
            </a:lstStyle>
            <a:p>
              <a:pPr/>
              <a:r>
                <a:t>MySQL</a:t>
              </a:r>
            </a:p>
          </p:txBody>
        </p:sp>
        <p:sp>
          <p:nvSpPr>
            <p:cNvPr id="658" name="Shape 658"/>
            <p:cNvSpPr/>
            <p:nvPr/>
          </p:nvSpPr>
          <p:spPr>
            <a:xfrm>
              <a:off x="1365914" y="3280380"/>
              <a:ext cx="1498037" cy="86365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a:defRPr b="1"/>
              </a:pPr>
              <a:r>
                <a:t>HTML</a:t>
              </a:r>
            </a:p>
            <a:p>
              <a:pPr>
                <a:defRPr b="1"/>
              </a:pPr>
              <a:r>
                <a:t>REST/JSON</a:t>
              </a:r>
            </a:p>
          </p:txBody>
        </p:sp>
      </p:gr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1" name="Shape 661"/>
          <p:cNvSpPr/>
          <p:nvPr>
            <p:ph type="title"/>
          </p:nvPr>
        </p:nvSpPr>
        <p:spPr>
          <a:xfrm>
            <a:off x="380999" y="234949"/>
            <a:ext cx="12242801" cy="984251"/>
          </a:xfrm>
          <a:prstGeom prst="rect">
            <a:avLst/>
          </a:prstGeom>
        </p:spPr>
        <p:txBody>
          <a:bodyPr/>
          <a:lstStyle>
            <a:lvl1pPr>
              <a:defRPr spc="-280" sz="7000"/>
            </a:lvl1pPr>
          </a:lstStyle>
          <a:p>
            <a:pPr/>
            <a:r>
              <a:t>单体应用的优势</a:t>
            </a:r>
          </a:p>
        </p:txBody>
      </p:sp>
      <p:sp>
        <p:nvSpPr>
          <p:cNvPr id="662" name="Shape 66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63" name="Shape 663"/>
          <p:cNvSpPr/>
          <p:nvPr/>
        </p:nvSpPr>
        <p:spPr>
          <a:xfrm>
            <a:off x="1413151" y="2881407"/>
            <a:ext cx="2557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易于开发</a:t>
            </a:r>
          </a:p>
        </p:txBody>
      </p:sp>
      <p:sp>
        <p:nvSpPr>
          <p:cNvPr id="664" name="Shape 664"/>
          <p:cNvSpPr/>
          <p:nvPr/>
        </p:nvSpPr>
        <p:spPr>
          <a:xfrm>
            <a:off x="1515892" y="4947524"/>
            <a:ext cx="255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易于测试</a:t>
            </a:r>
          </a:p>
        </p:txBody>
      </p:sp>
      <p:sp>
        <p:nvSpPr>
          <p:cNvPr id="665" name="Shape 665"/>
          <p:cNvSpPr/>
          <p:nvPr/>
        </p:nvSpPr>
        <p:spPr>
          <a:xfrm>
            <a:off x="2126454" y="3588672"/>
            <a:ext cx="10730739" cy="4401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000">
                <a:latin typeface="+mj-lt"/>
                <a:ea typeface="+mj-ea"/>
                <a:cs typeface="+mj-cs"/>
                <a:sym typeface="Helvetica Neue"/>
              </a:defRPr>
            </a:lvl1pPr>
          </a:lstStyle>
          <a:p>
            <a:pPr/>
            <a:r>
              <a:t>- 现有的大部分工具、应用服务器、框架都是这类单块架构应用程序，容易理解而且为人所熟知</a:t>
            </a:r>
          </a:p>
        </p:txBody>
      </p:sp>
      <p:sp>
        <p:nvSpPr>
          <p:cNvPr id="666" name="Shape 666"/>
          <p:cNvSpPr/>
          <p:nvPr/>
        </p:nvSpPr>
        <p:spPr>
          <a:xfrm>
            <a:off x="2111327" y="4051013"/>
            <a:ext cx="9634475" cy="4401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000">
                <a:latin typeface="+mj-lt"/>
                <a:ea typeface="+mj-ea"/>
                <a:cs typeface="+mj-cs"/>
                <a:sym typeface="Helvetica Neue"/>
              </a:defRPr>
            </a:lvl1pPr>
          </a:lstStyle>
          <a:p>
            <a:pPr/>
            <a:r>
              <a:t>- IDE能够有效加载并配置单块架构应用程序的依赖，方便开发人员开发、运行、调试</a:t>
            </a:r>
          </a:p>
        </p:txBody>
      </p:sp>
      <p:sp>
        <p:nvSpPr>
          <p:cNvPr id="667" name="Shape 667"/>
          <p:cNvSpPr/>
          <p:nvPr/>
        </p:nvSpPr>
        <p:spPr>
          <a:xfrm>
            <a:off x="2199336" y="5642050"/>
            <a:ext cx="9206739" cy="44018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000">
                <a:latin typeface="+mj-lt"/>
                <a:ea typeface="+mj-ea"/>
                <a:cs typeface="+mj-cs"/>
                <a:sym typeface="Helvetica Neue"/>
              </a:defRPr>
            </a:lvl1pPr>
          </a:lstStyle>
          <a:p>
            <a:pPr/>
            <a:r>
              <a:t>- 将发布包部署到某一环境，启动该进程，就可以立即开始系统测试或者功能测试</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04" name="Group 404"/>
          <p:cNvGrpSpPr/>
          <p:nvPr/>
        </p:nvGrpSpPr>
        <p:grpSpPr>
          <a:xfrm>
            <a:off x="2132043" y="4138626"/>
            <a:ext cx="6318486" cy="4660823"/>
            <a:chOff x="0" y="0"/>
            <a:chExt cx="6318484" cy="4660821"/>
          </a:xfrm>
        </p:grpSpPr>
        <p:sp>
          <p:nvSpPr>
            <p:cNvPr id="400" name="Shape 400"/>
            <p:cNvSpPr/>
            <p:nvPr/>
          </p:nvSpPr>
          <p:spPr>
            <a:xfrm flipV="1">
              <a:off x="744606" y="-1"/>
              <a:ext cx="3173944" cy="2677564"/>
            </a:xfrm>
            <a:prstGeom prst="line">
              <a:avLst/>
            </a:prstGeom>
            <a:noFill/>
            <a:ln w="25400" cap="flat">
              <a:solidFill>
                <a:srgbClr val="00B56E"/>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01" name="Shape 401"/>
            <p:cNvSpPr/>
            <p:nvPr/>
          </p:nvSpPr>
          <p:spPr>
            <a:xfrm>
              <a:off x="0" y="1853541"/>
              <a:ext cx="1536700" cy="1536701"/>
            </a:xfrm>
            <a:prstGeom prst="ellipse">
              <a:avLst/>
            </a:prstGeom>
            <a:solidFill>
              <a:srgbClr val="00B56E"/>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8000">
                  <a:solidFill>
                    <a:srgbClr val="FFFFFF"/>
                  </a:solidFill>
                </a:defRPr>
              </a:lvl1pPr>
            </a:lstStyle>
            <a:p>
              <a:pPr/>
              <a:r>
                <a:t>3</a:t>
              </a:r>
            </a:p>
          </p:txBody>
        </p:sp>
        <p:sp>
          <p:nvSpPr>
            <p:cNvPr id="402" name="Shape 402"/>
            <p:cNvSpPr/>
            <p:nvPr/>
          </p:nvSpPr>
          <p:spPr>
            <a:xfrm>
              <a:off x="2027218" y="3361739"/>
              <a:ext cx="4291268" cy="129908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nSpc>
                  <a:spcPct val="110000"/>
                </a:lnSpc>
                <a:defRPr sz="3500">
                  <a:latin typeface="冬青黑体简体中文 W3"/>
                  <a:ea typeface="冬青黑体简体中文 W3"/>
                  <a:cs typeface="冬青黑体简体中文 W3"/>
                  <a:sym typeface="冬青黑体简体中文 W3"/>
                </a:defRPr>
              </a:pPr>
              <a:r>
                <a:t>广告系统微服务案例</a:t>
              </a:r>
            </a:p>
            <a:p>
              <a:pPr>
                <a:lnSpc>
                  <a:spcPct val="110000"/>
                </a:lnSpc>
                <a:defRPr sz="3500">
                  <a:latin typeface="冬青黑体简体中文 W3"/>
                  <a:ea typeface="冬青黑体简体中文 W3"/>
                  <a:cs typeface="冬青黑体简体中文 W3"/>
                  <a:sym typeface="冬青黑体简体中文 W3"/>
                </a:defRPr>
              </a:pPr>
              <a:r>
                <a:t>业务系统微服务案例</a:t>
              </a:r>
            </a:p>
          </p:txBody>
        </p:sp>
        <p:sp>
          <p:nvSpPr>
            <p:cNvPr id="403" name="Shape 403"/>
            <p:cNvSpPr/>
            <p:nvPr/>
          </p:nvSpPr>
          <p:spPr>
            <a:xfrm>
              <a:off x="1367282" y="2080206"/>
              <a:ext cx="3190749" cy="1140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8000"/>
              </a:lvl1pPr>
            </a:lstStyle>
            <a:p>
              <a:pPr/>
              <a:r>
                <a:t>案例篇</a:t>
              </a:r>
            </a:p>
          </p:txBody>
        </p:sp>
      </p:grpSp>
      <p:sp>
        <p:nvSpPr>
          <p:cNvPr id="405" name="Shape 405"/>
          <p:cNvSpPr/>
          <p:nvPr>
            <p:ph type="sldNum" sz="quarter" idx="2"/>
          </p:nvPr>
        </p:nvSpPr>
        <p:spPr>
          <a:xfrm>
            <a:off x="12497545" y="9258300"/>
            <a:ext cx="127001" cy="1397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6" name="Shape 406"/>
          <p:cNvSpPr/>
          <p:nvPr/>
        </p:nvSpPr>
        <p:spPr>
          <a:xfrm>
            <a:off x="2322543" y="860363"/>
            <a:ext cx="1534254" cy="1536209"/>
          </a:xfrm>
          <a:prstGeom prst="ellipse">
            <a:avLst/>
          </a:prstGeom>
          <a:solidFill>
            <a:srgbClr val="00B56E"/>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sz="8000">
                <a:solidFill>
                  <a:srgbClr val="FFFFFF"/>
                </a:solidFill>
              </a:defRPr>
            </a:lvl1pPr>
          </a:lstStyle>
          <a:p>
            <a:pPr/>
            <a:r>
              <a:t>1</a:t>
            </a:r>
          </a:p>
        </p:txBody>
      </p:sp>
      <p:grpSp>
        <p:nvGrpSpPr>
          <p:cNvPr id="410" name="Group 410"/>
          <p:cNvGrpSpPr/>
          <p:nvPr/>
        </p:nvGrpSpPr>
        <p:grpSpPr>
          <a:xfrm>
            <a:off x="7291181" y="1015500"/>
            <a:ext cx="4564635" cy="1225936"/>
            <a:chOff x="0" y="0"/>
            <a:chExt cx="4564634" cy="1225934"/>
          </a:xfrm>
        </p:grpSpPr>
        <p:sp>
          <p:nvSpPr>
            <p:cNvPr id="407" name="Shape 407"/>
            <p:cNvSpPr/>
            <p:nvPr/>
          </p:nvSpPr>
          <p:spPr>
            <a:xfrm>
              <a:off x="0" y="0"/>
              <a:ext cx="4564634" cy="580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500">
                  <a:latin typeface="冬青黑体简体中文 W3"/>
                  <a:ea typeface="冬青黑体简体中文 W3"/>
                  <a:cs typeface="冬青黑体简体中文 W3"/>
                  <a:sym typeface="冬青黑体简体中文 W3"/>
                </a:defRPr>
              </a:lvl1pPr>
            </a:lstStyle>
            <a:p>
              <a:pPr/>
              <a:r>
                <a:t>定义/诞生因素/优缺点</a:t>
              </a:r>
            </a:p>
          </p:txBody>
        </p:sp>
        <p:sp>
          <p:nvSpPr>
            <p:cNvPr id="408" name="Shape 408"/>
            <p:cNvSpPr/>
            <p:nvPr/>
          </p:nvSpPr>
          <p:spPr>
            <a:xfrm>
              <a:off x="0" y="645037"/>
              <a:ext cx="1920748" cy="580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500">
                  <a:latin typeface="冬青黑体简体中文 W3"/>
                  <a:ea typeface="冬青黑体简体中文 W3"/>
                  <a:cs typeface="冬青黑体简体中文 W3"/>
                  <a:sym typeface="冬青黑体简体中文 W3"/>
                </a:defRPr>
              </a:lvl1pPr>
            </a:lstStyle>
            <a:p>
              <a:pPr/>
              <a:r>
                <a:t>设计原则</a:t>
              </a:r>
            </a:p>
          </p:txBody>
        </p:sp>
        <p:sp>
          <p:nvSpPr>
            <p:cNvPr id="409" name="Shape 409"/>
            <p:cNvSpPr/>
            <p:nvPr/>
          </p:nvSpPr>
          <p:spPr>
            <a:xfrm>
              <a:off x="2459052" y="645037"/>
              <a:ext cx="1920749" cy="580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nSpc>
                  <a:spcPct val="110000"/>
                </a:lnSpc>
                <a:defRPr sz="3500">
                  <a:latin typeface="冬青黑体简体中文 W3"/>
                  <a:ea typeface="冬青黑体简体中文 W3"/>
                  <a:cs typeface="冬青黑体简体中文 W3"/>
                  <a:sym typeface="冬青黑体简体中文 W3"/>
                </a:defRPr>
              </a:lvl1pPr>
            </a:lstStyle>
            <a:p>
              <a:pPr/>
              <a:r>
                <a:t>实施策略</a:t>
              </a:r>
            </a:p>
          </p:txBody>
        </p:sp>
      </p:grpSp>
      <p:sp>
        <p:nvSpPr>
          <p:cNvPr id="411" name="Shape 411"/>
          <p:cNvSpPr/>
          <p:nvPr/>
        </p:nvSpPr>
        <p:spPr>
          <a:xfrm>
            <a:off x="3800323" y="1057983"/>
            <a:ext cx="3190749" cy="114097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8000"/>
            </a:lvl1pPr>
          </a:lstStyle>
          <a:p>
            <a:pPr/>
            <a:r>
              <a:t>理论篇</a:t>
            </a:r>
          </a:p>
        </p:txBody>
      </p:sp>
      <p:grpSp>
        <p:nvGrpSpPr>
          <p:cNvPr id="416" name="Group 416"/>
          <p:cNvGrpSpPr/>
          <p:nvPr/>
        </p:nvGrpSpPr>
        <p:grpSpPr>
          <a:xfrm>
            <a:off x="3719379" y="2130722"/>
            <a:ext cx="9246194" cy="4000566"/>
            <a:chOff x="0" y="0"/>
            <a:chExt cx="9246193" cy="4000565"/>
          </a:xfrm>
        </p:grpSpPr>
        <p:sp>
          <p:nvSpPr>
            <p:cNvPr id="412" name="Shape 412"/>
            <p:cNvSpPr/>
            <p:nvPr/>
          </p:nvSpPr>
          <p:spPr>
            <a:xfrm flipH="1" flipV="1">
              <a:off x="0" y="0"/>
              <a:ext cx="2522040" cy="2522040"/>
            </a:xfrm>
            <a:prstGeom prst="line">
              <a:avLst/>
            </a:prstGeom>
            <a:noFill/>
            <a:ln w="25400" cap="flat">
              <a:solidFill>
                <a:srgbClr val="00B56E"/>
              </a:solidFill>
              <a:prstDash val="solid"/>
              <a:bevel/>
            </a:ln>
            <a:effectLst>
              <a:outerShdw sx="100000" sy="100000" kx="0" ky="0" algn="b" rotWithShape="0" blurRad="50800" dist="25400" dir="5400000">
                <a:srgbClr val="000000">
                  <a:alpha val="38000"/>
                </a:srgbClr>
              </a:outerShdw>
            </a:effectLst>
          </p:spPr>
          <p:txBody>
            <a:bodyPr wrap="square" lIns="65023" tIns="65023" rIns="65023" bIns="65023" numCol="1" anchor="t">
              <a:noAutofit/>
            </a:bodyPr>
            <a:lstStyle/>
            <a:p>
              <a:pPr>
                <a:defRPr sz="1600">
                  <a:latin typeface="+mn-lt"/>
                  <a:ea typeface="+mn-ea"/>
                  <a:cs typeface="+mn-cs"/>
                  <a:sym typeface="Helvetica"/>
                </a:defRPr>
              </a:pPr>
            </a:p>
          </p:txBody>
        </p:sp>
        <p:sp>
          <p:nvSpPr>
            <p:cNvPr id="413" name="Shape 413"/>
            <p:cNvSpPr/>
            <p:nvPr/>
          </p:nvSpPr>
          <p:spPr>
            <a:xfrm>
              <a:off x="1474920" y="1226236"/>
              <a:ext cx="1536701" cy="1536701"/>
            </a:xfrm>
            <a:prstGeom prst="ellipse">
              <a:avLst/>
            </a:prstGeom>
            <a:solidFill>
              <a:srgbClr val="00B56E"/>
            </a:solidFill>
            <a:ln w="12700" cap="flat">
              <a:noFill/>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sz="8000">
                  <a:solidFill>
                    <a:srgbClr val="FFFFFF"/>
                  </a:solidFill>
                </a:defRPr>
              </a:lvl1pPr>
            </a:lstStyle>
            <a:p>
              <a:pPr/>
              <a:r>
                <a:t>2</a:t>
              </a:r>
            </a:p>
          </p:txBody>
        </p:sp>
        <p:sp>
          <p:nvSpPr>
            <p:cNvPr id="414" name="Shape 414"/>
            <p:cNvSpPr/>
            <p:nvPr/>
          </p:nvSpPr>
          <p:spPr>
            <a:xfrm>
              <a:off x="4213945" y="2701482"/>
              <a:ext cx="5032249" cy="1299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nSpc>
                  <a:spcPct val="110000"/>
                </a:lnSpc>
                <a:defRPr sz="3500">
                  <a:latin typeface="冬青黑体简体中文 W3"/>
                  <a:ea typeface="冬青黑体简体中文 W3"/>
                  <a:cs typeface="冬青黑体简体中文 W3"/>
                  <a:sym typeface="冬青黑体简体中文 W3"/>
                </a:defRPr>
              </a:pPr>
              <a:r>
                <a:t>微服务架构进阶讨论</a:t>
              </a:r>
            </a:p>
            <a:p>
              <a:pPr>
                <a:lnSpc>
                  <a:spcPct val="110000"/>
                </a:lnSpc>
                <a:defRPr sz="3500">
                  <a:latin typeface="冬青黑体简体中文 W3"/>
                  <a:ea typeface="冬青黑体简体中文 W3"/>
                  <a:cs typeface="冬青黑体简体中文 W3"/>
                  <a:sym typeface="冬青黑体简体中文 W3"/>
                </a:defRPr>
              </a:pPr>
              <a:r>
                <a:t>遗留系统改造场景与策略</a:t>
              </a:r>
            </a:p>
          </p:txBody>
        </p:sp>
        <p:sp>
          <p:nvSpPr>
            <p:cNvPr id="415" name="Shape 415"/>
            <p:cNvSpPr/>
            <p:nvPr/>
          </p:nvSpPr>
          <p:spPr>
            <a:xfrm>
              <a:off x="2896657" y="1424101"/>
              <a:ext cx="3190749" cy="11409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a:defRPr sz="8000"/>
              </a:lvl1pPr>
            </a:lstStyle>
            <a:p>
              <a:pPr/>
              <a:r>
                <a:t>实施篇</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6" grpId="1"/>
      <p:bldP build="whole" bldLvl="1" animBg="1" rev="0" advAuto="0" spid="404" grpId="2"/>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9" name="Shape 669"/>
          <p:cNvSpPr/>
          <p:nvPr>
            <p:ph type="title"/>
          </p:nvPr>
        </p:nvSpPr>
        <p:spPr>
          <a:xfrm>
            <a:off x="380999" y="234949"/>
            <a:ext cx="12242801" cy="984251"/>
          </a:xfrm>
          <a:prstGeom prst="rect">
            <a:avLst/>
          </a:prstGeom>
        </p:spPr>
        <p:txBody>
          <a:bodyPr/>
          <a:lstStyle>
            <a:lvl1pPr>
              <a:defRPr spc="-280" sz="7000"/>
            </a:lvl1pPr>
          </a:lstStyle>
          <a:p>
            <a:pPr/>
            <a:r>
              <a:t>单体应用的优势</a:t>
            </a:r>
          </a:p>
        </p:txBody>
      </p:sp>
      <p:sp>
        <p:nvSpPr>
          <p:cNvPr id="670" name="Shape 67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1" name="Shape 671"/>
          <p:cNvSpPr/>
          <p:nvPr/>
        </p:nvSpPr>
        <p:spPr>
          <a:xfrm>
            <a:off x="1162912" y="2852400"/>
            <a:ext cx="2557430"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易于部署</a:t>
            </a:r>
          </a:p>
        </p:txBody>
      </p:sp>
      <p:sp>
        <p:nvSpPr>
          <p:cNvPr id="672" name="Shape 672"/>
          <p:cNvSpPr/>
          <p:nvPr/>
        </p:nvSpPr>
        <p:spPr>
          <a:xfrm>
            <a:off x="1162912" y="4652812"/>
            <a:ext cx="2557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易于伸缩</a:t>
            </a:r>
          </a:p>
        </p:txBody>
      </p:sp>
      <p:sp>
        <p:nvSpPr>
          <p:cNvPr id="673" name="Shape 673"/>
          <p:cNvSpPr/>
          <p:nvPr/>
        </p:nvSpPr>
        <p:spPr>
          <a:xfrm>
            <a:off x="1960656" y="3561496"/>
            <a:ext cx="5396739" cy="440181"/>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000">
                <a:latin typeface="+mj-lt"/>
                <a:ea typeface="+mj-ea"/>
                <a:cs typeface="+mj-cs"/>
                <a:sym typeface="Helvetica Neue"/>
              </a:defRPr>
            </a:lvl1pPr>
          </a:lstStyle>
          <a:p>
            <a:pPr/>
            <a:r>
              <a:t>- 一个部署包，复制其到服务器相应的位置即可</a:t>
            </a:r>
          </a:p>
        </p:txBody>
      </p:sp>
      <p:sp>
        <p:nvSpPr>
          <p:cNvPr id="674" name="Shape 674"/>
          <p:cNvSpPr/>
          <p:nvPr/>
        </p:nvSpPr>
        <p:spPr>
          <a:xfrm>
            <a:off x="1945134" y="5349851"/>
            <a:ext cx="9909454" cy="706881"/>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marR="457200">
              <a:defRPr b="1" sz="2000">
                <a:latin typeface="+mj-lt"/>
                <a:ea typeface="+mj-ea"/>
                <a:cs typeface="+mj-cs"/>
                <a:sym typeface="Helvetica Neue"/>
              </a:defRPr>
            </a:lvl1pPr>
          </a:lstStyle>
          <a:p>
            <a:pPr/>
            <a:r>
              <a:t>- 新建一个服务器节点，配置好该节点的运行环境，复制软件包到相应的位置，运行应用程序。负载均衡器能采取分发策略，有效的将请求分发到新创建的节点</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77" name="Shape 677"/>
          <p:cNvSpPr/>
          <p:nvPr/>
        </p:nvSpPr>
        <p:spPr>
          <a:xfrm>
            <a:off x="919225" y="633718"/>
            <a:ext cx="11166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业务复杂，功能增加，规模增大</a:t>
            </a:r>
          </a:p>
        </p:txBody>
      </p:sp>
      <p:pic>
        <p:nvPicPr>
          <p:cNvPr id="678" name="pasted-image.png"/>
          <p:cNvPicPr>
            <a:picLocks noChangeAspect="1"/>
          </p:cNvPicPr>
          <p:nvPr/>
        </p:nvPicPr>
        <p:blipFill>
          <a:blip r:embed="rId2">
            <a:extLst/>
          </a:blip>
          <a:stretch>
            <a:fillRect/>
          </a:stretch>
        </p:blipFill>
        <p:spPr>
          <a:xfrm>
            <a:off x="1678178" y="2100039"/>
            <a:ext cx="9648444" cy="6928179"/>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0" name="Shape 680"/>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681" name="Shape 68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93" name="Group 693"/>
          <p:cNvGrpSpPr/>
          <p:nvPr/>
        </p:nvGrpSpPr>
        <p:grpSpPr>
          <a:xfrm>
            <a:off x="1759498" y="3078450"/>
            <a:ext cx="9210054" cy="2675880"/>
            <a:chOff x="0" y="0"/>
            <a:chExt cx="9210052" cy="2675878"/>
          </a:xfrm>
        </p:grpSpPr>
        <p:pic>
          <p:nvPicPr>
            <p:cNvPr id="682" name="pasted-image.png"/>
            <p:cNvPicPr>
              <a:picLocks noChangeAspect="1"/>
            </p:cNvPicPr>
            <p:nvPr/>
          </p:nvPicPr>
          <p:blipFill>
            <a:blip r:embed="rId2">
              <a:extLst/>
            </a:blip>
            <a:stretch>
              <a:fillRect/>
            </a:stretch>
          </p:blipFill>
          <p:spPr>
            <a:xfrm>
              <a:off x="1185725" y="111403"/>
              <a:ext cx="5639090" cy="2564476"/>
            </a:xfrm>
            <a:prstGeom prst="rect">
              <a:avLst/>
            </a:prstGeom>
            <a:ln w="12700" cap="flat">
              <a:noFill/>
              <a:miter lim="400000"/>
            </a:ln>
            <a:effectLst/>
          </p:spPr>
        </p:pic>
        <p:sp>
          <p:nvSpPr>
            <p:cNvPr id="683" name="Shape 683"/>
            <p:cNvSpPr/>
            <p:nvPr/>
          </p:nvSpPr>
          <p:spPr>
            <a:xfrm>
              <a:off x="7155714" y="-1"/>
              <a:ext cx="1778589" cy="391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维护成本增加</a:t>
              </a:r>
            </a:p>
          </p:txBody>
        </p:sp>
        <p:sp>
          <p:nvSpPr>
            <p:cNvPr id="684" name="Shape 684"/>
            <p:cNvSpPr/>
            <p:nvPr/>
          </p:nvSpPr>
          <p:spPr>
            <a:xfrm>
              <a:off x="7155714" y="484286"/>
              <a:ext cx="1502839" cy="391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交付周期长</a:t>
              </a:r>
            </a:p>
          </p:txBody>
        </p:sp>
        <p:sp>
          <p:nvSpPr>
            <p:cNvPr id="685" name="Shape 685"/>
            <p:cNvSpPr/>
            <p:nvPr/>
          </p:nvSpPr>
          <p:spPr>
            <a:xfrm>
              <a:off x="7155714" y="968572"/>
              <a:ext cx="2054339" cy="391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新人培养周期长</a:t>
              </a:r>
            </a:p>
          </p:txBody>
        </p:sp>
        <p:sp>
          <p:nvSpPr>
            <p:cNvPr id="686" name="Shape 686"/>
            <p:cNvSpPr/>
            <p:nvPr/>
          </p:nvSpPr>
          <p:spPr>
            <a:xfrm>
              <a:off x="7155714" y="1442586"/>
              <a:ext cx="2054339" cy="391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技术选型成本高</a:t>
              </a:r>
            </a:p>
          </p:txBody>
        </p:sp>
        <p:sp>
          <p:nvSpPr>
            <p:cNvPr id="687" name="Shape 687"/>
            <p:cNvSpPr/>
            <p:nvPr/>
          </p:nvSpPr>
          <p:spPr>
            <a:xfrm>
              <a:off x="7155714" y="1916600"/>
              <a:ext cx="1502839" cy="391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可伸缩性差</a:t>
              </a:r>
            </a:p>
          </p:txBody>
        </p:sp>
        <p:grpSp>
          <p:nvGrpSpPr>
            <p:cNvPr id="692" name="Group 692"/>
            <p:cNvGrpSpPr/>
            <p:nvPr/>
          </p:nvGrpSpPr>
          <p:grpSpPr>
            <a:xfrm>
              <a:off x="0" y="163795"/>
              <a:ext cx="1778588" cy="1757357"/>
              <a:chOff x="0" y="0"/>
              <a:chExt cx="1778587" cy="1757356"/>
            </a:xfrm>
          </p:grpSpPr>
          <p:sp>
            <p:nvSpPr>
              <p:cNvPr id="688" name="Shape 688"/>
              <p:cNvSpPr/>
              <p:nvPr/>
            </p:nvSpPr>
            <p:spPr>
              <a:xfrm>
                <a:off x="13787" y="-1"/>
                <a:ext cx="1227089" cy="391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易于开发</a:t>
                </a:r>
              </a:p>
            </p:txBody>
          </p:sp>
          <p:sp>
            <p:nvSpPr>
              <p:cNvPr id="689" name="Shape 689"/>
              <p:cNvSpPr/>
              <p:nvPr/>
            </p:nvSpPr>
            <p:spPr>
              <a:xfrm>
                <a:off x="13787" y="910527"/>
                <a:ext cx="1227089" cy="391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易于测试</a:t>
                </a:r>
              </a:p>
            </p:txBody>
          </p:sp>
          <p:sp>
            <p:nvSpPr>
              <p:cNvPr id="690" name="Shape 690"/>
              <p:cNvSpPr/>
              <p:nvPr/>
            </p:nvSpPr>
            <p:spPr>
              <a:xfrm>
                <a:off x="13787" y="455263"/>
                <a:ext cx="1227089" cy="391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易于部署</a:t>
                </a:r>
              </a:p>
            </p:txBody>
          </p:sp>
          <p:sp>
            <p:nvSpPr>
              <p:cNvPr id="691" name="Shape 691"/>
              <p:cNvSpPr/>
              <p:nvPr/>
            </p:nvSpPr>
            <p:spPr>
              <a:xfrm>
                <a:off x="0" y="1365790"/>
                <a:ext cx="1778588" cy="3915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rgbClr val="0365C0"/>
                    </a:solidFill>
                    <a:latin typeface="+mn-lt"/>
                    <a:ea typeface="+mn-ea"/>
                    <a:cs typeface="+mn-cs"/>
                    <a:sym typeface="Helvetica"/>
                  </a:defRPr>
                </a:lvl1pPr>
              </a:lstStyle>
              <a:p>
                <a:pPr/>
                <a:r>
                  <a:t>易于水平伸缩</a:t>
                </a:r>
              </a:p>
            </p:txBody>
          </p:sp>
        </p:grpSp>
      </p:gr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5" name="Shape 695"/>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696" name="Shape 69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99" name="Group 699"/>
          <p:cNvGrpSpPr/>
          <p:nvPr/>
        </p:nvGrpSpPr>
        <p:grpSpPr>
          <a:xfrm>
            <a:off x="2482879" y="1981380"/>
            <a:ext cx="7412504" cy="5003440"/>
            <a:chOff x="0" y="0"/>
            <a:chExt cx="7412503" cy="5003439"/>
          </a:xfrm>
        </p:grpSpPr>
        <p:pic>
          <p:nvPicPr>
            <p:cNvPr id="697" name="pasted-image.png"/>
            <p:cNvPicPr>
              <a:picLocks noChangeAspect="1"/>
            </p:cNvPicPr>
            <p:nvPr/>
          </p:nvPicPr>
          <p:blipFill>
            <a:blip r:embed="rId3">
              <a:extLst/>
            </a:blip>
            <a:stretch>
              <a:fillRect/>
            </a:stretch>
          </p:blipFill>
          <p:spPr>
            <a:xfrm>
              <a:off x="0" y="0"/>
              <a:ext cx="7412504" cy="5003440"/>
            </a:xfrm>
            <a:prstGeom prst="rect">
              <a:avLst/>
            </a:prstGeom>
            <a:ln w="12700" cap="flat">
              <a:noFill/>
              <a:miter lim="400000"/>
            </a:ln>
            <a:effectLst/>
          </p:spPr>
        </p:pic>
        <p:sp>
          <p:nvSpPr>
            <p:cNvPr id="698" name="Shape 698"/>
            <p:cNvSpPr/>
            <p:nvPr/>
          </p:nvSpPr>
          <p:spPr>
            <a:xfrm>
              <a:off x="2644309" y="145505"/>
              <a:ext cx="3298604" cy="406482"/>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700" name="Shape 700"/>
          <p:cNvSpPr/>
          <p:nvPr/>
        </p:nvSpPr>
        <p:spPr>
          <a:xfrm>
            <a:off x="1288901" y="1659618"/>
            <a:ext cx="3573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维护成本增加</a:t>
            </a:r>
          </a:p>
        </p:txBody>
      </p:sp>
      <p:sp>
        <p:nvSpPr>
          <p:cNvPr id="701" name="Shape 701"/>
          <p:cNvSpPr/>
          <p:nvPr/>
        </p:nvSpPr>
        <p:spPr>
          <a:xfrm>
            <a:off x="631970" y="7001760"/>
            <a:ext cx="10741191" cy="1824229"/>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200">
                <a:latin typeface="+mn-lt"/>
                <a:ea typeface="+mn-ea"/>
                <a:cs typeface="+mn-cs"/>
                <a:sym typeface="Helvetica"/>
              </a:defRPr>
            </a:pPr>
            <a:r>
              <a:rPr>
                <a:latin typeface="Calibri"/>
                <a:ea typeface="Calibri"/>
                <a:cs typeface="Calibri"/>
                <a:sym typeface="Calibri"/>
              </a:rPr>
              <a:t>团队</a:t>
            </a:r>
            <a:r>
              <a:t>扩张</a:t>
            </a:r>
            <a:r>
              <a:rPr>
                <a:latin typeface="Calibri"/>
                <a:ea typeface="Calibri"/>
                <a:cs typeface="Calibri"/>
                <a:sym typeface="Calibri"/>
              </a:rPr>
              <a:t>，沟通成本/管理成本/人员协调成本显著增加</a:t>
            </a:r>
            <a:endParaRPr>
              <a:latin typeface="Calibri"/>
              <a:ea typeface="Calibri"/>
              <a:cs typeface="Calibri"/>
              <a:sym typeface="Calibri"/>
            </a:endParaRPr>
          </a:p>
          <a:p>
            <a:pPr lvl="2" marL="415192" indent="-415192" defTabSz="584200">
              <a:spcBef>
                <a:spcPts val="1200"/>
              </a:spcBef>
              <a:buClr>
                <a:srgbClr val="00B56E"/>
              </a:buClr>
              <a:buSzPct val="100000"/>
              <a:buFont typeface="Lucida Grande"/>
              <a:buChar char="■"/>
              <a:defRPr b="1" sz="3200">
                <a:latin typeface="+mn-lt"/>
                <a:ea typeface="+mn-ea"/>
                <a:cs typeface="+mn-cs"/>
                <a:sym typeface="Helvetica"/>
              </a:defRPr>
            </a:pPr>
            <a:r>
              <a:rPr>
                <a:latin typeface="Calibri"/>
                <a:ea typeface="Calibri"/>
                <a:cs typeface="Calibri"/>
                <a:sym typeface="Calibri"/>
              </a:rPr>
              <a:t>引起缺陷的原因多，导致分析/定位/缺陷修复的成本</a:t>
            </a:r>
            <a:r>
              <a:t>增加</a:t>
            </a:r>
          </a:p>
          <a:p>
            <a:pPr lvl="2" marL="415192" indent="-415192" defTabSz="584200">
              <a:spcBef>
                <a:spcPts val="1200"/>
              </a:spcBef>
              <a:buClr>
                <a:srgbClr val="00B56E"/>
              </a:buClr>
              <a:buSzPct val="100000"/>
              <a:buFont typeface="Lucida Grande"/>
              <a:buChar char="■"/>
              <a:defRPr b="1" sz="3200">
                <a:latin typeface="+mn-lt"/>
                <a:ea typeface="+mn-ea"/>
                <a:cs typeface="+mn-cs"/>
                <a:sym typeface="Helvetica"/>
              </a:defRPr>
            </a:pPr>
            <a:r>
              <a:t>自动化测试机制不完善的，易导致修复越多，缺陷越多</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5" name="Shape 705"/>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706" name="Shape 70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07" name="Shape 707"/>
          <p:cNvSpPr/>
          <p:nvPr/>
        </p:nvSpPr>
        <p:spPr>
          <a:xfrm>
            <a:off x="4963759" y="2354919"/>
            <a:ext cx="3504634" cy="805845"/>
          </a:xfrm>
          <a:prstGeom prst="rect">
            <a:avLst/>
          </a:prstGeom>
          <a:solidFill>
            <a:srgbClr val="FFFFFF"/>
          </a:solidFill>
          <a:ln w="12700">
            <a:miter lim="400000"/>
          </a:ln>
        </p:spPr>
        <p:txBody>
          <a:bodyPr lIns="65023" tIns="65023" rIns="65023" bIns="65023" anchor="ctr"/>
          <a:lstStyle/>
          <a:p>
            <a:pPr/>
          </a:p>
        </p:txBody>
      </p:sp>
      <p:sp>
        <p:nvSpPr>
          <p:cNvPr id="708" name="Shape 708"/>
          <p:cNvSpPr/>
          <p:nvPr/>
        </p:nvSpPr>
        <p:spPr>
          <a:xfrm>
            <a:off x="1288901" y="1659618"/>
            <a:ext cx="4081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新人培养周期长</a:t>
            </a:r>
          </a:p>
        </p:txBody>
      </p:sp>
      <p:pic>
        <p:nvPicPr>
          <p:cNvPr id="709" name="pasted-image.png"/>
          <p:cNvPicPr>
            <a:picLocks noChangeAspect="1"/>
          </p:cNvPicPr>
          <p:nvPr/>
        </p:nvPicPr>
        <p:blipFill>
          <a:blip r:embed="rId3">
            <a:extLst/>
          </a:blip>
          <a:stretch>
            <a:fillRect/>
          </a:stretch>
        </p:blipFill>
        <p:spPr>
          <a:xfrm>
            <a:off x="2373077" y="2461085"/>
            <a:ext cx="8271347" cy="5504659"/>
          </a:xfrm>
          <a:prstGeom prst="rect">
            <a:avLst/>
          </a:prstGeom>
          <a:ln w="12700">
            <a:miter lim="400000"/>
          </a:ln>
        </p:spPr>
      </p:pic>
      <p:sp>
        <p:nvSpPr>
          <p:cNvPr id="710" name="Shape 710"/>
          <p:cNvSpPr/>
          <p:nvPr/>
        </p:nvSpPr>
        <p:spPr>
          <a:xfrm>
            <a:off x="1033525" y="8164213"/>
            <a:ext cx="10937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2500"/>
            </a:lvl1pPr>
          </a:lstStyle>
          <a:p>
            <a:pPr/>
            <a:r>
              <a:t>对于新加入团队的成员，需要花更多时间了解熟悉业务、配置环境、熟悉代码</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715" name="Shape 71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16" name="Shape 716"/>
          <p:cNvSpPr/>
          <p:nvPr/>
        </p:nvSpPr>
        <p:spPr>
          <a:xfrm>
            <a:off x="4963759" y="2354919"/>
            <a:ext cx="3504634" cy="805845"/>
          </a:xfrm>
          <a:prstGeom prst="rect">
            <a:avLst/>
          </a:prstGeom>
          <a:solidFill>
            <a:srgbClr val="FFFFFF"/>
          </a:solidFill>
          <a:ln w="12700">
            <a:miter lim="400000"/>
          </a:ln>
        </p:spPr>
        <p:txBody>
          <a:bodyPr lIns="65023" tIns="65023" rIns="65023" bIns="65023" anchor="ctr"/>
          <a:lstStyle/>
          <a:p>
            <a:pPr/>
          </a:p>
        </p:txBody>
      </p:sp>
      <p:sp>
        <p:nvSpPr>
          <p:cNvPr id="717" name="Shape 717"/>
          <p:cNvSpPr/>
          <p:nvPr/>
        </p:nvSpPr>
        <p:spPr>
          <a:xfrm>
            <a:off x="1288901" y="1659618"/>
            <a:ext cx="4081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技术选型成本高</a:t>
            </a:r>
          </a:p>
        </p:txBody>
      </p:sp>
      <p:pic>
        <p:nvPicPr>
          <p:cNvPr id="718" name="pasted-image.png"/>
          <p:cNvPicPr>
            <a:picLocks noChangeAspect="1"/>
          </p:cNvPicPr>
          <p:nvPr/>
        </p:nvPicPr>
        <p:blipFill>
          <a:blip r:embed="rId3">
            <a:extLst/>
          </a:blip>
          <a:stretch>
            <a:fillRect/>
          </a:stretch>
        </p:blipFill>
        <p:spPr>
          <a:xfrm>
            <a:off x="3161016" y="2722084"/>
            <a:ext cx="5480998" cy="5246614"/>
          </a:xfrm>
          <a:prstGeom prst="rect">
            <a:avLst/>
          </a:prstGeom>
          <a:ln w="12700">
            <a:miter lim="400000"/>
          </a:ln>
        </p:spPr>
      </p:pic>
      <p:sp>
        <p:nvSpPr>
          <p:cNvPr id="719" name="Shape 719"/>
          <p:cNvSpPr/>
          <p:nvPr/>
        </p:nvSpPr>
        <p:spPr>
          <a:xfrm>
            <a:off x="1668526" y="8214962"/>
            <a:ext cx="9032749" cy="45072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defRPr b="1" sz="2500">
                <a:latin typeface="Lucida Grande"/>
                <a:ea typeface="Lucida Grande"/>
                <a:cs typeface="Lucida Grande"/>
                <a:sym typeface="Lucida Grande"/>
              </a:defRPr>
            </a:lvl1pPr>
          </a:lstStyle>
          <a:p>
            <a:pPr/>
            <a:r>
              <a:t>传统的单体应用倾向采用统一的技术平台或方案来解决所有问题</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723" name="Shape 723"/>
          <p:cNvSpPr/>
          <p:nvPr>
            <p:ph type="title"/>
          </p:nvPr>
        </p:nvSpPr>
        <p:spPr>
          <a:xfrm>
            <a:off x="380999" y="234949"/>
            <a:ext cx="12242801" cy="984251"/>
          </a:xfrm>
          <a:prstGeom prst="rect">
            <a:avLst/>
          </a:prstGeom>
        </p:spPr>
        <p:txBody>
          <a:bodyPr/>
          <a:lstStyle>
            <a:lvl1pPr>
              <a:defRPr spc="-280" sz="7000"/>
            </a:lvl1pPr>
          </a:lstStyle>
          <a:p>
            <a:pPr/>
            <a:r>
              <a:t>单块架构面临的挑战</a:t>
            </a:r>
          </a:p>
        </p:txBody>
      </p:sp>
      <p:sp>
        <p:nvSpPr>
          <p:cNvPr id="724" name="Shape 72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25" name="Shape 725"/>
          <p:cNvSpPr/>
          <p:nvPr/>
        </p:nvSpPr>
        <p:spPr>
          <a:xfrm>
            <a:off x="4963759" y="2354919"/>
            <a:ext cx="3504634" cy="805845"/>
          </a:xfrm>
          <a:prstGeom prst="rect">
            <a:avLst/>
          </a:prstGeom>
          <a:solidFill>
            <a:srgbClr val="FFFFFF"/>
          </a:solidFill>
          <a:ln w="12700">
            <a:miter lim="400000"/>
          </a:ln>
        </p:spPr>
        <p:txBody>
          <a:bodyPr lIns="65023" tIns="65023" rIns="65023" bIns="65023" anchor="ctr"/>
          <a:lstStyle/>
          <a:p>
            <a:pPr/>
          </a:p>
        </p:txBody>
      </p:sp>
      <p:sp>
        <p:nvSpPr>
          <p:cNvPr id="726" name="Shape 726"/>
          <p:cNvSpPr/>
          <p:nvPr/>
        </p:nvSpPr>
        <p:spPr>
          <a:xfrm>
            <a:off x="1288901" y="1659618"/>
            <a:ext cx="4589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构建全功能团队难</a:t>
            </a:r>
          </a:p>
        </p:txBody>
      </p:sp>
      <p:pic>
        <p:nvPicPr>
          <p:cNvPr id="727" name="pasted-image.png"/>
          <p:cNvPicPr>
            <a:picLocks noChangeAspect="1"/>
          </p:cNvPicPr>
          <p:nvPr/>
        </p:nvPicPr>
        <p:blipFill>
          <a:blip r:embed="rId3">
            <a:extLst/>
          </a:blip>
          <a:stretch>
            <a:fillRect/>
          </a:stretch>
        </p:blipFill>
        <p:spPr>
          <a:xfrm>
            <a:off x="2948947" y="2722084"/>
            <a:ext cx="6259915" cy="5877855"/>
          </a:xfrm>
          <a:prstGeom prst="rect">
            <a:avLst/>
          </a:prstGeom>
          <a:ln w="12700">
            <a:miter lim="400000"/>
          </a:ln>
        </p:spPr>
      </p:pic>
      <p:sp>
        <p:nvSpPr>
          <p:cNvPr id="728" name="Shape 728"/>
          <p:cNvSpPr/>
          <p:nvPr/>
        </p:nvSpPr>
        <p:spPr>
          <a:xfrm>
            <a:off x="2325013" y="8747218"/>
            <a:ext cx="8067549" cy="4630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nSpc>
                <a:spcPct val="117999"/>
              </a:lnSpc>
              <a:defRPr b="1" sz="2600">
                <a:latin typeface="+mj-lt"/>
                <a:ea typeface="+mj-ea"/>
                <a:cs typeface="+mj-cs"/>
                <a:sym typeface="Helvetica Neue"/>
              </a:defRPr>
            </a:lvl1pPr>
          </a:lstStyle>
          <a:p>
            <a:pPr/>
            <a:r>
              <a:t>应用程序的复杂结构也会逐渐映射到研发团队的结构上</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2" name="Shape 732"/>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733" name="Shape 73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34" name="Shape 734"/>
          <p:cNvSpPr/>
          <p:nvPr/>
        </p:nvSpPr>
        <p:spPr>
          <a:xfrm>
            <a:off x="1288901" y="1659618"/>
            <a:ext cx="3065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交付周期长</a:t>
            </a:r>
          </a:p>
        </p:txBody>
      </p:sp>
      <p:sp>
        <p:nvSpPr>
          <p:cNvPr id="735" name="Shape 735"/>
          <p:cNvSpPr/>
          <p:nvPr/>
        </p:nvSpPr>
        <p:spPr>
          <a:xfrm>
            <a:off x="1814576" y="3146885"/>
            <a:ext cx="9388349" cy="46304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600">
                <a:latin typeface="+mj-lt"/>
                <a:ea typeface="+mj-ea"/>
                <a:cs typeface="+mj-cs"/>
                <a:sym typeface="Helvetica Neue"/>
              </a:defRPr>
            </a:lvl1pPr>
          </a:lstStyle>
          <a:p>
            <a:pPr/>
            <a:r>
              <a:t>代码编译、检查，运行测试、构建、功能验证等，反馈周期变长</a:t>
            </a:r>
          </a:p>
        </p:txBody>
      </p:sp>
      <p:sp>
        <p:nvSpPr>
          <p:cNvPr id="736" name="Shape 736"/>
          <p:cNvSpPr/>
          <p:nvPr/>
        </p:nvSpPr>
        <p:spPr>
          <a:xfrm>
            <a:off x="1835284" y="4102216"/>
            <a:ext cx="3114549" cy="46304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R="457200">
              <a:defRPr b="1" sz="2600">
                <a:latin typeface="+mj-lt"/>
                <a:ea typeface="+mj-ea"/>
                <a:cs typeface="+mj-cs"/>
                <a:sym typeface="Helvetica Neue"/>
              </a:defRPr>
            </a:lvl1pPr>
          </a:lstStyle>
          <a:p>
            <a:pPr/>
            <a:r>
              <a:t>单位时间构建效率低</a:t>
            </a:r>
          </a:p>
        </p:txBody>
      </p:sp>
      <p:pic>
        <p:nvPicPr>
          <p:cNvPr id="737" name="pasted-image.png"/>
          <p:cNvPicPr>
            <a:picLocks noChangeAspect="1"/>
          </p:cNvPicPr>
          <p:nvPr/>
        </p:nvPicPr>
        <p:blipFill>
          <a:blip r:embed="rId3">
            <a:extLst/>
          </a:blip>
          <a:stretch>
            <a:fillRect/>
          </a:stretch>
        </p:blipFill>
        <p:spPr>
          <a:xfrm>
            <a:off x="5049543" y="3849807"/>
            <a:ext cx="7313386" cy="4746151"/>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380999" y="234949"/>
            <a:ext cx="12242801" cy="984251"/>
          </a:xfrm>
          <a:prstGeom prst="rect">
            <a:avLst/>
          </a:prstGeom>
        </p:spPr>
        <p:txBody>
          <a:bodyPr/>
          <a:lstStyle>
            <a:lvl1pPr>
              <a:defRPr spc="-280" sz="7000"/>
            </a:lvl1pPr>
          </a:lstStyle>
          <a:p>
            <a:pPr/>
            <a:r>
              <a:t>单体应用面临的挑战</a:t>
            </a:r>
          </a:p>
        </p:txBody>
      </p:sp>
      <p:sp>
        <p:nvSpPr>
          <p:cNvPr id="742" name="Shape 74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43" name="Shape 743"/>
          <p:cNvSpPr/>
          <p:nvPr/>
        </p:nvSpPr>
        <p:spPr>
          <a:xfrm>
            <a:off x="1288901" y="1659618"/>
            <a:ext cx="3065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可伸缩性差</a:t>
            </a:r>
          </a:p>
        </p:txBody>
      </p:sp>
      <p:sp>
        <p:nvSpPr>
          <p:cNvPr id="744" name="Shape 744"/>
          <p:cNvSpPr/>
          <p:nvPr/>
        </p:nvSpPr>
        <p:spPr>
          <a:xfrm>
            <a:off x="2140691" y="2703034"/>
            <a:ext cx="2702823"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71450" indent="-171450" defTabSz="584200">
              <a:spcBef>
                <a:spcPts val="1200"/>
              </a:spcBef>
              <a:buClr>
                <a:srgbClr val="00B56E"/>
              </a:buClr>
              <a:buSzPct val="100000"/>
              <a:buFont typeface="Lucida Grande"/>
              <a:buChar char="-"/>
              <a:defRPr b="1" sz="3000"/>
            </a:lvl1pPr>
          </a:lstStyle>
          <a:p>
            <a:pPr/>
            <a:r>
              <a:t> 无法按需伸缩</a:t>
            </a:r>
          </a:p>
        </p:txBody>
      </p:sp>
      <p:sp>
        <p:nvSpPr>
          <p:cNvPr id="745" name="Shape 745"/>
          <p:cNvSpPr/>
          <p:nvPr/>
        </p:nvSpPr>
        <p:spPr>
          <a:xfrm>
            <a:off x="2147236" y="3710889"/>
            <a:ext cx="3464823"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lvl1pPr marL="171450" indent="-171450" defTabSz="584200">
              <a:spcBef>
                <a:spcPts val="1200"/>
              </a:spcBef>
              <a:buClr>
                <a:srgbClr val="00B56E"/>
              </a:buClr>
              <a:buSzPct val="100000"/>
              <a:buFont typeface="Lucida Grande"/>
              <a:buChar char="-"/>
              <a:defRPr b="1" sz="3000"/>
            </a:lvl1pPr>
          </a:lstStyle>
          <a:p>
            <a:pPr/>
            <a:r>
              <a:t> 资源有效利用率低</a:t>
            </a:r>
          </a:p>
        </p:txBody>
      </p:sp>
      <p:pic>
        <p:nvPicPr>
          <p:cNvPr id="746" name="pasted-image.png"/>
          <p:cNvPicPr>
            <a:picLocks noChangeAspect="1"/>
          </p:cNvPicPr>
          <p:nvPr/>
        </p:nvPicPr>
        <p:blipFill>
          <a:blip r:embed="rId3">
            <a:extLst/>
          </a:blip>
          <a:stretch>
            <a:fillRect/>
          </a:stretch>
        </p:blipFill>
        <p:spPr>
          <a:xfrm>
            <a:off x="2174753" y="4773354"/>
            <a:ext cx="9969394" cy="3518611"/>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0" name="Shape 7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1" name="Shape 751"/>
          <p:cNvSpPr/>
          <p:nvPr/>
        </p:nvSpPr>
        <p:spPr>
          <a:xfrm>
            <a:off x="2393022" y="4787840"/>
            <a:ext cx="2384633" cy="4630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增加节点资源</a:t>
            </a:r>
          </a:p>
        </p:txBody>
      </p:sp>
      <p:sp>
        <p:nvSpPr>
          <p:cNvPr id="752" name="Shape 752"/>
          <p:cNvSpPr/>
          <p:nvPr/>
        </p:nvSpPr>
        <p:spPr>
          <a:xfrm>
            <a:off x="2383351" y="5491343"/>
            <a:ext cx="3375233" cy="46304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系统复杂度不受影响</a:t>
            </a:r>
          </a:p>
        </p:txBody>
      </p:sp>
      <p:sp>
        <p:nvSpPr>
          <p:cNvPr id="753" name="Shape 753"/>
          <p:cNvSpPr/>
          <p:nvPr/>
        </p:nvSpPr>
        <p:spPr>
          <a:xfrm>
            <a:off x="7947187" y="4787840"/>
            <a:ext cx="2384633" cy="4630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增加集群节点</a:t>
            </a:r>
          </a:p>
        </p:txBody>
      </p:sp>
      <p:sp>
        <p:nvSpPr>
          <p:cNvPr id="754" name="Shape 754"/>
          <p:cNvSpPr/>
          <p:nvPr/>
        </p:nvSpPr>
        <p:spPr>
          <a:xfrm>
            <a:off x="7947187" y="5465943"/>
            <a:ext cx="2714833" cy="463044"/>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系统复杂度增加</a:t>
            </a:r>
          </a:p>
        </p:txBody>
      </p:sp>
      <p:sp>
        <p:nvSpPr>
          <p:cNvPr id="755" name="Shape 755"/>
          <p:cNvSpPr/>
          <p:nvPr/>
        </p:nvSpPr>
        <p:spPr>
          <a:xfrm>
            <a:off x="2383351" y="6156747"/>
            <a:ext cx="2384633" cy="4630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对节点要求高</a:t>
            </a:r>
          </a:p>
        </p:txBody>
      </p:sp>
      <p:sp>
        <p:nvSpPr>
          <p:cNvPr id="756" name="Shape 756"/>
          <p:cNvSpPr/>
          <p:nvPr/>
        </p:nvSpPr>
        <p:spPr>
          <a:xfrm>
            <a:off x="7985287" y="6156747"/>
            <a:ext cx="2714833" cy="463043"/>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260684" marR="457200" indent="-260684">
              <a:buClr>
                <a:srgbClr val="00B56E"/>
              </a:buClr>
              <a:buSzPct val="100000"/>
              <a:buChar char="•"/>
              <a:defRPr b="1" sz="2600">
                <a:latin typeface="+mj-lt"/>
                <a:ea typeface="+mj-ea"/>
                <a:cs typeface="+mj-cs"/>
                <a:sym typeface="Helvetica Neue"/>
              </a:defRPr>
            </a:lvl1pPr>
          </a:lstStyle>
          <a:p>
            <a:pPr/>
            <a:r>
              <a:t>对节点要求不高</a:t>
            </a:r>
          </a:p>
        </p:txBody>
      </p:sp>
      <p:sp>
        <p:nvSpPr>
          <p:cNvPr id="757" name="Shape 757"/>
          <p:cNvSpPr/>
          <p:nvPr/>
        </p:nvSpPr>
        <p:spPr>
          <a:xfrm flipV="1">
            <a:off x="6634875" y="3566535"/>
            <a:ext cx="1" cy="3548612"/>
          </a:xfrm>
          <a:prstGeom prst="line">
            <a:avLst/>
          </a:prstGeom>
          <a:ln w="25400">
            <a:solidFill>
              <a:srgbClr val="000000"/>
            </a:solidFill>
            <a:bevel/>
          </a:ln>
          <a:effectLst>
            <a:outerShdw sx="100000" sy="100000" kx="0" ky="0" algn="b" rotWithShape="0" blurRad="50800" dist="25400" dir="5400000">
              <a:srgbClr val="000000">
                <a:alpha val="38000"/>
              </a:srgbClr>
            </a:outerShdw>
          </a:effectLst>
        </p:spPr>
        <p:txBody>
          <a:bodyPr lIns="65023" tIns="65023" rIns="65023" bIns="65023"/>
          <a:lstStyle/>
          <a:p>
            <a:pPr>
              <a:defRPr sz="1600">
                <a:latin typeface="+mn-lt"/>
                <a:ea typeface="+mn-ea"/>
                <a:cs typeface="+mn-cs"/>
                <a:sym typeface="Helvetica"/>
              </a:defRPr>
            </a:pPr>
          </a:p>
        </p:txBody>
      </p:sp>
      <p:sp>
        <p:nvSpPr>
          <p:cNvPr id="758" name="Shape 758"/>
          <p:cNvSpPr/>
          <p:nvPr/>
        </p:nvSpPr>
        <p:spPr>
          <a:xfrm>
            <a:off x="3037062" y="2404501"/>
            <a:ext cx="6879876"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457200" algn="ctr" defTabSz="584200">
              <a:spcBef>
                <a:spcPts val="1200"/>
              </a:spcBef>
              <a:defRPr b="1" sz="5000">
                <a:solidFill>
                  <a:srgbClr val="00B56E"/>
                </a:solidFill>
                <a:latin typeface="+mn-lt"/>
                <a:ea typeface="+mn-ea"/>
                <a:cs typeface="+mn-cs"/>
                <a:sym typeface="Helvetica"/>
              </a:defRPr>
            </a:pPr>
            <a:r>
              <a:t>垂直伸缩 VS 水平伸缩</a:t>
            </a:r>
          </a:p>
        </p:txBody>
      </p:sp>
      <p:sp>
        <p:nvSpPr>
          <p:cNvPr id="759" name="Shape 759"/>
          <p:cNvSpPr/>
          <p:nvPr/>
        </p:nvSpPr>
        <p:spPr>
          <a:xfrm>
            <a:off x="2109305" y="3655331"/>
            <a:ext cx="3282266"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457200" algn="ctr" defTabSz="584200">
              <a:spcBef>
                <a:spcPts val="1200"/>
              </a:spcBef>
              <a:defRPr b="1" sz="5000">
                <a:latin typeface="+mn-lt"/>
                <a:ea typeface="+mn-ea"/>
                <a:cs typeface="+mn-cs"/>
                <a:sym typeface="Helvetica"/>
              </a:defRPr>
            </a:pPr>
            <a:r>
              <a:t>Scale Up</a:t>
            </a:r>
          </a:p>
        </p:txBody>
      </p:sp>
      <p:sp>
        <p:nvSpPr>
          <p:cNvPr id="760" name="Shape 760"/>
          <p:cNvSpPr/>
          <p:nvPr/>
        </p:nvSpPr>
        <p:spPr>
          <a:xfrm>
            <a:off x="7366422" y="3680731"/>
            <a:ext cx="3529072"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457200" algn="ctr" defTabSz="584200">
              <a:spcBef>
                <a:spcPts val="1200"/>
              </a:spcBef>
              <a:defRPr b="1" sz="5000">
                <a:latin typeface="+mn-lt"/>
                <a:ea typeface="+mn-ea"/>
                <a:cs typeface="+mn-cs"/>
                <a:sym typeface="Helvetica"/>
              </a:defRPr>
            </a:pPr>
            <a:r>
              <a:t>Scale Out</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lvl1pPr defTabSz="830862"/>
          </a:lstStyle>
          <a:p>
            <a:pPr/>
            <a:fld id="{86CB4B4D-7CA3-9044-876B-883B54F8677D}" type="slidenum"/>
          </a:p>
        </p:txBody>
      </p:sp>
      <p:sp>
        <p:nvSpPr>
          <p:cNvPr id="419" name="Shape 419"/>
          <p:cNvSpPr/>
          <p:nvPr>
            <p:ph type="title"/>
          </p:nvPr>
        </p:nvSpPr>
        <p:spPr>
          <a:xfrm>
            <a:off x="380999" y="126576"/>
            <a:ext cx="12242801" cy="984251"/>
          </a:xfrm>
          <a:prstGeom prst="rect">
            <a:avLst/>
          </a:prstGeom>
        </p:spPr>
        <p:txBody>
          <a:bodyPr/>
          <a:lstStyle>
            <a:lvl1pPr defTabSz="830862">
              <a:defRPr spc="-280" sz="7000"/>
            </a:lvl1pPr>
          </a:lstStyle>
          <a:p>
            <a:pPr/>
            <a:r>
              <a:t>第一天</a:t>
            </a:r>
          </a:p>
        </p:txBody>
      </p:sp>
      <p:sp>
        <p:nvSpPr>
          <p:cNvPr id="420" name="Shape 420"/>
          <p:cNvSpPr/>
          <p:nvPr/>
        </p:nvSpPr>
        <p:spPr>
          <a:xfrm>
            <a:off x="3307455" y="2227455"/>
            <a:ext cx="6402590" cy="24089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微服务架构综述</a:t>
            </a:r>
          </a:p>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案例-合同签署系统服务化改造</a:t>
            </a:r>
          </a:p>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微服务架构设计原则</a:t>
            </a:r>
          </a:p>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微服务架构实践总结</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2" name="Shape 76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63" name="Shape 763"/>
          <p:cNvSpPr/>
          <p:nvPr/>
        </p:nvSpPr>
        <p:spPr>
          <a:xfrm>
            <a:off x="3032683" y="3762610"/>
            <a:ext cx="7229349"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2. 什么是微服务架构</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7" name="Shape 767"/>
          <p:cNvSpPr/>
          <p:nvPr>
            <p:ph type="title"/>
          </p:nvPr>
        </p:nvSpPr>
        <p:spPr>
          <a:xfrm>
            <a:off x="380999" y="234949"/>
            <a:ext cx="12242801" cy="984251"/>
          </a:xfrm>
          <a:prstGeom prst="rect">
            <a:avLst/>
          </a:prstGeom>
        </p:spPr>
        <p:txBody>
          <a:bodyPr/>
          <a:lstStyle>
            <a:lvl1pPr>
              <a:defRPr spc="-280" sz="7000"/>
            </a:lvl1pPr>
          </a:lstStyle>
          <a:p>
            <a:pPr/>
            <a:r>
              <a:t>微服务架构</a:t>
            </a:r>
          </a:p>
        </p:txBody>
      </p:sp>
      <p:sp>
        <p:nvSpPr>
          <p:cNvPr id="768" name="Shape 76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71" name="Group 771"/>
          <p:cNvGrpSpPr/>
          <p:nvPr/>
        </p:nvGrpSpPr>
        <p:grpSpPr>
          <a:xfrm>
            <a:off x="2093886" y="4431059"/>
            <a:ext cx="8817028" cy="4775066"/>
            <a:chOff x="0" y="0"/>
            <a:chExt cx="8817027" cy="4775064"/>
          </a:xfrm>
        </p:grpSpPr>
        <p:pic>
          <p:nvPicPr>
            <p:cNvPr id="769" name="pasted-image.png"/>
            <p:cNvPicPr>
              <a:picLocks noChangeAspect="1"/>
            </p:cNvPicPr>
            <p:nvPr/>
          </p:nvPicPr>
          <p:blipFill>
            <a:blip r:embed="rId2">
              <a:extLst/>
            </a:blip>
            <a:srcRect l="0" t="0" r="0" b="0"/>
            <a:stretch>
              <a:fillRect/>
            </a:stretch>
          </p:blipFill>
          <p:spPr>
            <a:xfrm>
              <a:off x="0" y="0"/>
              <a:ext cx="8817028" cy="4775065"/>
            </a:xfrm>
            <a:prstGeom prst="rect">
              <a:avLst/>
            </a:prstGeom>
            <a:ln w="12700" cap="flat">
              <a:noFill/>
              <a:miter lim="400000"/>
            </a:ln>
            <a:effectLst/>
          </p:spPr>
        </p:pic>
        <p:sp>
          <p:nvSpPr>
            <p:cNvPr id="770" name="Shape 770"/>
            <p:cNvSpPr/>
            <p:nvPr/>
          </p:nvSpPr>
          <p:spPr>
            <a:xfrm>
              <a:off x="3596938" y="2182152"/>
              <a:ext cx="1623152" cy="718553"/>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772" name="Shape 772"/>
          <p:cNvSpPr/>
          <p:nvPr/>
        </p:nvSpPr>
        <p:spPr>
          <a:xfrm>
            <a:off x="8755238" y="3432722"/>
            <a:ext cx="3221110" cy="4983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i="1"/>
            </a:lvl1pPr>
          </a:lstStyle>
          <a:p>
            <a:pPr/>
            <a:r>
              <a:t>Martin Fowler, Mar 2014</a:t>
            </a:r>
          </a:p>
        </p:txBody>
      </p:sp>
      <p:pic>
        <p:nvPicPr>
          <p:cNvPr id="773" name="pasted-image.png"/>
          <p:cNvPicPr>
            <a:picLocks noChangeAspect="1"/>
          </p:cNvPicPr>
          <p:nvPr/>
        </p:nvPicPr>
        <p:blipFill>
          <a:blip r:embed="rId3">
            <a:extLst/>
          </a:blip>
          <a:stretch>
            <a:fillRect/>
          </a:stretch>
        </p:blipFill>
        <p:spPr>
          <a:xfrm>
            <a:off x="721723" y="2032623"/>
            <a:ext cx="2760120" cy="2104995"/>
          </a:xfrm>
          <a:prstGeom prst="rect">
            <a:avLst/>
          </a:prstGeom>
          <a:ln w="12700">
            <a:miter lim="400000"/>
          </a:ln>
        </p:spPr>
      </p:pic>
      <p:sp>
        <p:nvSpPr>
          <p:cNvPr id="774" name="Shape 774"/>
          <p:cNvSpPr/>
          <p:nvPr/>
        </p:nvSpPr>
        <p:spPr>
          <a:xfrm>
            <a:off x="3679902" y="2791496"/>
            <a:ext cx="6823086" cy="5999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3000"/>
            </a:lvl1pPr>
          </a:lstStyle>
          <a:p>
            <a:pPr/>
            <a:r>
              <a:t>Microservices - the new architectural style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ph type="title"/>
          </p:nvPr>
        </p:nvSpPr>
        <p:spPr>
          <a:xfrm>
            <a:off x="380999" y="234949"/>
            <a:ext cx="12242801" cy="984251"/>
          </a:xfrm>
          <a:prstGeom prst="rect">
            <a:avLst/>
          </a:prstGeom>
        </p:spPr>
        <p:txBody>
          <a:bodyPr/>
          <a:lstStyle>
            <a:lvl1pPr>
              <a:defRPr spc="-280" sz="7000"/>
            </a:lvl1pPr>
          </a:lstStyle>
          <a:p>
            <a:pPr/>
            <a:r>
              <a:t>微服务架构</a:t>
            </a:r>
          </a:p>
        </p:txBody>
      </p:sp>
      <p:sp>
        <p:nvSpPr>
          <p:cNvPr id="777" name="Shape 77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8" name="Shape 778"/>
          <p:cNvSpPr/>
          <p:nvPr/>
        </p:nvSpPr>
        <p:spPr>
          <a:xfrm>
            <a:off x="401673" y="2536089"/>
            <a:ext cx="11959599" cy="46639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defTabSz="584200">
              <a:defRPr sz="3000">
                <a:latin typeface="Lucida Grande"/>
                <a:ea typeface="Lucida Grande"/>
                <a:cs typeface="Lucida Grande"/>
                <a:sym typeface="Lucida Grande"/>
              </a:defRPr>
            </a:pPr>
            <a:r>
              <a:t>微服务架构是一种架构模式，它提倡将单一应用程序划分成</a:t>
            </a:r>
            <a:r>
              <a:rPr b="1">
                <a:solidFill>
                  <a:srgbClr val="FF2600"/>
                </a:solidFill>
              </a:rPr>
              <a:t>一组小的服务</a:t>
            </a:r>
            <a:r>
              <a:t>，服务之间互相协调、互相配合，为用户提供最终价值。</a:t>
            </a:r>
          </a:p>
          <a:p>
            <a:pPr defTabSz="584200">
              <a:defRPr sz="3000">
                <a:latin typeface="Lucida Grande"/>
                <a:ea typeface="Lucida Grande"/>
                <a:cs typeface="Lucida Grande"/>
                <a:sym typeface="Lucida Grande"/>
              </a:defRPr>
            </a:pPr>
          </a:p>
          <a:p>
            <a:pPr defTabSz="584200">
              <a:defRPr sz="3000">
                <a:latin typeface="Lucida Grande"/>
                <a:ea typeface="Lucida Grande"/>
                <a:cs typeface="Lucida Grande"/>
                <a:sym typeface="Lucida Grande"/>
              </a:defRPr>
            </a:pPr>
            <a:r>
              <a:t>每个服务运行在</a:t>
            </a:r>
            <a:r>
              <a:rPr b="1">
                <a:solidFill>
                  <a:srgbClr val="FF2600"/>
                </a:solidFill>
              </a:rPr>
              <a:t>其独立的进程中</a:t>
            </a:r>
            <a:r>
              <a:t>，服务与服务间采用</a:t>
            </a:r>
            <a:r>
              <a:rPr b="1">
                <a:solidFill>
                  <a:srgbClr val="FF2600"/>
                </a:solidFill>
              </a:rPr>
              <a:t>轻量级的通信机制</a:t>
            </a:r>
            <a:r>
              <a:t>互相协作（通常是基于HTTP协议的RESTful API）。</a:t>
            </a:r>
          </a:p>
          <a:p>
            <a:pPr defTabSz="584200">
              <a:defRPr sz="3000">
                <a:latin typeface="Lucida Grande"/>
                <a:ea typeface="Lucida Grande"/>
                <a:cs typeface="Lucida Grande"/>
                <a:sym typeface="Lucida Grande"/>
              </a:defRPr>
            </a:pPr>
          </a:p>
          <a:p>
            <a:pPr defTabSz="584200">
              <a:defRPr sz="3000">
                <a:latin typeface="Lucida Grande"/>
                <a:ea typeface="Lucida Grande"/>
                <a:cs typeface="Lucida Grande"/>
                <a:sym typeface="Lucida Grande"/>
              </a:defRPr>
            </a:pPr>
            <a:r>
              <a:t>每个服务都围绕着具体业务进行构建，并且能够被</a:t>
            </a:r>
            <a:r>
              <a:rPr b="1">
                <a:solidFill>
                  <a:srgbClr val="FF2600"/>
                </a:solidFill>
              </a:rPr>
              <a:t>独立的部署</a:t>
            </a:r>
            <a:r>
              <a:t>到生产环境、类生产环境等。</a:t>
            </a:r>
          </a:p>
          <a:p>
            <a:pPr defTabSz="584200">
              <a:defRPr sz="3000">
                <a:latin typeface="Lucida Grande"/>
                <a:ea typeface="Lucida Grande"/>
                <a:cs typeface="Lucida Grande"/>
                <a:sym typeface="Lucida Grande"/>
              </a:defRPr>
            </a:pPr>
          </a:p>
          <a:p>
            <a:pPr defTabSz="584200">
              <a:defRPr sz="3000">
                <a:latin typeface="Lucida Grande"/>
                <a:ea typeface="Lucida Grande"/>
                <a:cs typeface="Lucida Grande"/>
                <a:sym typeface="Lucida Grande"/>
              </a:defRPr>
            </a:pPr>
            <a:r>
              <a:t>应当尽量避免统一的、集中式的服务管理机制，对具体的一个服务而言，应</a:t>
            </a:r>
            <a:r>
              <a:rPr b="1">
                <a:solidFill>
                  <a:srgbClr val="FF2600"/>
                </a:solidFill>
              </a:rPr>
              <a:t>根据业务上下文，选择合适的语言、工具对其进行构建</a:t>
            </a:r>
            <a:r>
              <a:t>。</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 name="Shape 780"/>
          <p:cNvSpPr/>
          <p:nvPr>
            <p:ph type="title"/>
          </p:nvPr>
        </p:nvSpPr>
        <p:spPr>
          <a:xfrm>
            <a:off x="380999" y="234949"/>
            <a:ext cx="12242801" cy="984251"/>
          </a:xfrm>
          <a:prstGeom prst="rect">
            <a:avLst/>
          </a:prstGeom>
        </p:spPr>
        <p:txBody>
          <a:bodyPr/>
          <a:lstStyle>
            <a:lvl1pPr defTabSz="543305">
              <a:defRPr spc="-260" sz="6510"/>
            </a:lvl1pPr>
          </a:lstStyle>
          <a:p>
            <a:pPr/>
            <a:r>
              <a:t>微服务架构不是......</a:t>
            </a:r>
          </a:p>
        </p:txBody>
      </p:sp>
      <p:sp>
        <p:nvSpPr>
          <p:cNvPr id="781" name="Shape 78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82" name="Shape 782"/>
          <p:cNvSpPr/>
          <p:nvPr/>
        </p:nvSpPr>
        <p:spPr>
          <a:xfrm>
            <a:off x="773765" y="2028869"/>
            <a:ext cx="2756537" cy="6182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传统的SOA</a:t>
            </a:r>
          </a:p>
        </p:txBody>
      </p:sp>
      <p:sp>
        <p:nvSpPr>
          <p:cNvPr id="783" name="Shape 783"/>
          <p:cNvSpPr/>
          <p:nvPr/>
        </p:nvSpPr>
        <p:spPr>
          <a:xfrm>
            <a:off x="684488" y="4751842"/>
            <a:ext cx="2684429" cy="52908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传说的银弹</a:t>
            </a:r>
          </a:p>
        </p:txBody>
      </p:sp>
      <p:sp>
        <p:nvSpPr>
          <p:cNvPr id="784" name="Shape 784"/>
          <p:cNvSpPr/>
          <p:nvPr/>
        </p:nvSpPr>
        <p:spPr>
          <a:xfrm>
            <a:off x="1195109" y="2729362"/>
            <a:ext cx="7583597" cy="574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defRPr sz="3000">
                <a:latin typeface="Lucida Grande"/>
                <a:ea typeface="Lucida Grande"/>
                <a:cs typeface="Lucida Grande"/>
                <a:sym typeface="Lucida Grande"/>
              </a:defRPr>
            </a:lvl1pPr>
          </a:lstStyle>
          <a:p>
            <a:pPr/>
            <a:r>
              <a:t>SOA是集成企业级应用/信息孤岛的架构风格</a:t>
            </a:r>
          </a:p>
        </p:txBody>
      </p:sp>
      <p:sp>
        <p:nvSpPr>
          <p:cNvPr id="785" name="Shape 785"/>
          <p:cNvSpPr/>
          <p:nvPr/>
        </p:nvSpPr>
        <p:spPr>
          <a:xfrm>
            <a:off x="1195109" y="3456776"/>
            <a:ext cx="8524749" cy="51231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defRPr sz="3000">
                <a:latin typeface="Lucida Grande"/>
                <a:ea typeface="Lucida Grande"/>
                <a:cs typeface="Lucida Grande"/>
                <a:sym typeface="Lucida Grande"/>
              </a:defRPr>
            </a:lvl1pPr>
          </a:lstStyle>
          <a:p>
            <a:pPr/>
            <a:r>
              <a:t>微服务是将单体应用构建成不同业务上下文的服务</a:t>
            </a:r>
          </a:p>
        </p:txBody>
      </p:sp>
      <p:sp>
        <p:nvSpPr>
          <p:cNvPr id="786" name="Shape 786"/>
          <p:cNvSpPr/>
          <p:nvPr/>
        </p:nvSpPr>
        <p:spPr>
          <a:xfrm>
            <a:off x="1220509" y="5400779"/>
            <a:ext cx="11410154" cy="5745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defRPr sz="3000">
                <a:latin typeface="Lucida Grande"/>
                <a:ea typeface="Lucida Grande"/>
                <a:cs typeface="Lucida Grande"/>
                <a:sym typeface="Lucida Grande"/>
              </a:defRPr>
            </a:lvl1pPr>
          </a:lstStyle>
          <a:p>
            <a:pPr/>
            <a:r>
              <a:t>微服务架构是典型的分布式系统，对开发/测试/部署/运维带来挑战</a:t>
            </a:r>
          </a:p>
        </p:txBody>
      </p:sp>
      <p:sp>
        <p:nvSpPr>
          <p:cNvPr id="787" name="Shape 787"/>
          <p:cNvSpPr/>
          <p:nvPr/>
        </p:nvSpPr>
        <p:spPr>
          <a:xfrm>
            <a:off x="684488" y="6954551"/>
            <a:ext cx="3548029" cy="52908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新的语言或技术</a:t>
            </a:r>
          </a:p>
        </p:txBody>
      </p:sp>
      <p:sp>
        <p:nvSpPr>
          <p:cNvPr id="788" name="Shape 788"/>
          <p:cNvSpPr/>
          <p:nvPr/>
        </p:nvSpPr>
        <p:spPr>
          <a:xfrm>
            <a:off x="1327170" y="7597071"/>
            <a:ext cx="11711903" cy="103047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defTabSz="584200">
              <a:defRPr sz="3000">
                <a:latin typeface="Lucida Grande"/>
                <a:ea typeface="Lucida Grande"/>
                <a:cs typeface="Lucida Grande"/>
                <a:sym typeface="Lucida Grande"/>
              </a:defRPr>
            </a:pPr>
            <a:r>
              <a:t>微服务并不是新发明的语言或者技术，而是基于敏捷实践/持续集成/</a:t>
            </a:r>
          </a:p>
          <a:p>
            <a:pPr defTabSz="584200">
              <a:defRPr sz="3000">
                <a:latin typeface="Lucida Grande"/>
                <a:ea typeface="Lucida Grande"/>
                <a:cs typeface="Lucida Grande"/>
                <a:sym typeface="Lucida Grande"/>
              </a:defRPr>
            </a:pPr>
            <a:r>
              <a:t>持续交付/DevOPS等演进的一种架构风格</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380999" y="234949"/>
            <a:ext cx="12242801" cy="984251"/>
          </a:xfrm>
          <a:prstGeom prst="rect">
            <a:avLst/>
          </a:prstGeom>
        </p:spPr>
        <p:txBody>
          <a:bodyPr/>
          <a:lstStyle>
            <a:lvl1pPr>
              <a:defRPr spc="-280" sz="7000"/>
            </a:lvl1pPr>
          </a:lstStyle>
          <a:p>
            <a:pPr/>
            <a:r>
              <a:t>微服务架构的认识误区</a:t>
            </a:r>
          </a:p>
        </p:txBody>
      </p:sp>
      <p:sp>
        <p:nvSpPr>
          <p:cNvPr id="791" name="Shape 79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92" name="pasted-image.png"/>
          <p:cNvPicPr>
            <a:picLocks noChangeAspect="1"/>
          </p:cNvPicPr>
          <p:nvPr/>
        </p:nvPicPr>
        <p:blipFill>
          <a:blip r:embed="rId2">
            <a:extLst/>
          </a:blip>
          <a:stretch>
            <a:fillRect/>
          </a:stretch>
        </p:blipFill>
        <p:spPr>
          <a:xfrm>
            <a:off x="1579522" y="2721089"/>
            <a:ext cx="9590750" cy="4396272"/>
          </a:xfrm>
          <a:prstGeom prst="rect">
            <a:avLst/>
          </a:prstGeom>
          <a:ln w="12700">
            <a:miter lim="400000"/>
          </a:ln>
        </p:spPr>
      </p:pic>
      <p:sp>
        <p:nvSpPr>
          <p:cNvPr id="793" name="Shape 793"/>
          <p:cNvSpPr/>
          <p:nvPr/>
        </p:nvSpPr>
        <p:spPr>
          <a:xfrm>
            <a:off x="794781" y="2875721"/>
            <a:ext cx="3195141" cy="1385435"/>
          </a:xfrm>
          <a:prstGeom prst="rect">
            <a:avLst/>
          </a:prstGeom>
          <a:solidFill>
            <a:srgbClr val="FFFFFF"/>
          </a:solidFill>
          <a:ln w="12700">
            <a:miter lim="400000"/>
          </a:ln>
        </p:spPr>
        <p:txBody>
          <a:bodyPr lIns="65023" tIns="65023" rIns="65023" bIns="65023" anchor="ctr"/>
          <a:lstStyle/>
          <a:p>
            <a:pPr/>
          </a:p>
        </p:txBody>
      </p:sp>
      <p:grpSp>
        <p:nvGrpSpPr>
          <p:cNvPr id="796" name="Group 796"/>
          <p:cNvGrpSpPr/>
          <p:nvPr/>
        </p:nvGrpSpPr>
        <p:grpSpPr>
          <a:xfrm>
            <a:off x="-319329" y="3084877"/>
            <a:ext cx="4813761" cy="1380852"/>
            <a:chOff x="-406400" y="0"/>
            <a:chExt cx="4813760" cy="1380851"/>
          </a:xfrm>
        </p:grpSpPr>
        <p:sp>
          <p:nvSpPr>
            <p:cNvPr id="794" name="Shape 794"/>
            <p:cNvSpPr/>
            <p:nvPr/>
          </p:nvSpPr>
          <p:spPr>
            <a:xfrm>
              <a:off x="-406400" y="0"/>
              <a:ext cx="3745498" cy="4233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noAutofit/>
            </a:bodyPr>
            <a:lstStyle/>
            <a:p>
              <a:pPr lvl="2" indent="457200" defTabSz="584200">
                <a:spcBef>
                  <a:spcPts val="1200"/>
                </a:spcBef>
                <a:defRPr b="1" sz="2500">
                  <a:latin typeface="+mn-lt"/>
                  <a:ea typeface="+mn-ea"/>
                  <a:cs typeface="+mn-cs"/>
                  <a:sym typeface="Helvetica"/>
                </a:defRPr>
              </a:pPr>
              <a:r>
                <a:t>微服务让开发变得简单</a:t>
              </a:r>
            </a:p>
          </p:txBody>
        </p:sp>
        <p:sp>
          <p:nvSpPr>
            <p:cNvPr id="795" name="Shape 795"/>
            <p:cNvSpPr/>
            <p:nvPr/>
          </p:nvSpPr>
          <p:spPr>
            <a:xfrm>
              <a:off x="325123" y="413664"/>
              <a:ext cx="4082238" cy="96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p>
              <a:pPr defTabSz="584200">
                <a:defRPr sz="1800">
                  <a:latin typeface="Lucida Grande"/>
                  <a:ea typeface="Lucida Grande"/>
                  <a:cs typeface="Lucida Grande"/>
                  <a:sym typeface="Lucida Grande"/>
                </a:defRPr>
              </a:pPr>
              <a:r>
                <a:t>微服务架构并不解决开发的问题，</a:t>
              </a:r>
            </a:p>
            <a:p>
              <a:pPr defTabSz="584200">
                <a:defRPr sz="1800">
                  <a:latin typeface="Lucida Grande"/>
                  <a:ea typeface="Lucida Grande"/>
                  <a:cs typeface="Lucida Grande"/>
                  <a:sym typeface="Lucida Grande"/>
                </a:defRPr>
              </a:pPr>
              <a:r>
                <a:t>更多强调是一种架构风格，和现</a:t>
              </a:r>
            </a:p>
            <a:p>
              <a:pPr defTabSz="584200">
                <a:defRPr sz="1800">
                  <a:latin typeface="Lucida Grande"/>
                  <a:ea typeface="Lucida Grande"/>
                  <a:cs typeface="Lucida Grande"/>
                  <a:sym typeface="Lucida Grande"/>
                </a:defRPr>
              </a:pPr>
              <a:r>
                <a:t>有的CD/DevOps实践相辅相成</a:t>
              </a:r>
            </a:p>
          </p:txBody>
        </p:sp>
      </p:grpSp>
      <p:sp>
        <p:nvSpPr>
          <p:cNvPr id="797" name="Shape 797"/>
          <p:cNvSpPr/>
          <p:nvPr/>
        </p:nvSpPr>
        <p:spPr>
          <a:xfrm>
            <a:off x="8270984" y="5879577"/>
            <a:ext cx="3195141" cy="1385434"/>
          </a:xfrm>
          <a:prstGeom prst="rect">
            <a:avLst/>
          </a:prstGeom>
          <a:solidFill>
            <a:srgbClr val="FFFFFF"/>
          </a:solidFill>
          <a:ln w="12700">
            <a:miter lim="400000"/>
          </a:ln>
        </p:spPr>
        <p:txBody>
          <a:bodyPr lIns="65023" tIns="65023" rIns="65023" bIns="65023" anchor="ctr"/>
          <a:lstStyle/>
          <a:p>
            <a:pPr/>
          </a:p>
        </p:txBody>
      </p:sp>
      <p:sp>
        <p:nvSpPr>
          <p:cNvPr id="798" name="Shape 798"/>
          <p:cNvSpPr/>
          <p:nvPr/>
        </p:nvSpPr>
        <p:spPr>
          <a:xfrm>
            <a:off x="8295730" y="3261906"/>
            <a:ext cx="3884515" cy="1385434"/>
          </a:xfrm>
          <a:prstGeom prst="rect">
            <a:avLst/>
          </a:prstGeom>
          <a:solidFill>
            <a:srgbClr val="FFFFFF"/>
          </a:solidFill>
          <a:ln w="12700">
            <a:miter lim="400000"/>
          </a:ln>
        </p:spPr>
        <p:txBody>
          <a:bodyPr lIns="65023" tIns="65023" rIns="65023" bIns="65023" anchor="ctr"/>
          <a:lstStyle/>
          <a:p>
            <a:pPr/>
          </a:p>
        </p:txBody>
      </p:sp>
      <p:grpSp>
        <p:nvGrpSpPr>
          <p:cNvPr id="801" name="Group 801"/>
          <p:cNvGrpSpPr/>
          <p:nvPr/>
        </p:nvGrpSpPr>
        <p:grpSpPr>
          <a:xfrm>
            <a:off x="7719572" y="3135677"/>
            <a:ext cx="4835142" cy="1380852"/>
            <a:chOff x="-368300" y="0"/>
            <a:chExt cx="4835140" cy="1380851"/>
          </a:xfrm>
        </p:grpSpPr>
        <p:sp>
          <p:nvSpPr>
            <p:cNvPr id="799" name="Shape 799"/>
            <p:cNvSpPr/>
            <p:nvPr/>
          </p:nvSpPr>
          <p:spPr>
            <a:xfrm>
              <a:off x="-368300" y="0"/>
              <a:ext cx="4835141" cy="4233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noAutofit/>
            </a:bodyPr>
            <a:lstStyle/>
            <a:p>
              <a:pPr lvl="2" indent="457200" defTabSz="584200">
                <a:spcBef>
                  <a:spcPts val="1200"/>
                </a:spcBef>
                <a:defRPr b="1" sz="2500">
                  <a:latin typeface="+mn-lt"/>
                  <a:ea typeface="+mn-ea"/>
                  <a:cs typeface="+mn-cs"/>
                  <a:sym typeface="Helvetica"/>
                </a:defRPr>
              </a:pPr>
              <a:r>
                <a:t>微服务与</a:t>
              </a:r>
              <a:r>
                <a:rPr sz="2300"/>
                <a:t>SOA</a:t>
              </a:r>
              <a:r>
                <a:t>只差了一个</a:t>
              </a:r>
              <a:r>
                <a:rPr sz="2300"/>
                <a:t>ESB</a:t>
              </a:r>
            </a:p>
          </p:txBody>
        </p:sp>
        <p:sp>
          <p:nvSpPr>
            <p:cNvPr id="800" name="Shape 800"/>
            <p:cNvSpPr/>
            <p:nvPr/>
          </p:nvSpPr>
          <p:spPr>
            <a:xfrm>
              <a:off x="325123" y="413664"/>
              <a:ext cx="4082238" cy="96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defTabSz="584200">
                <a:defRPr sz="1800">
                  <a:latin typeface="Lucida Grande"/>
                  <a:ea typeface="Lucida Grande"/>
                  <a:cs typeface="Lucida Grande"/>
                  <a:sym typeface="Lucida Grande"/>
                </a:defRPr>
              </a:lvl1pPr>
            </a:lstStyle>
            <a:p>
              <a:pPr/>
              <a:r>
                <a:t>这只是从服务间通信集中化的方式考虑，没有从扩展性/容错性/持续部署等维度考虑</a:t>
              </a:r>
            </a:p>
          </p:txBody>
        </p:sp>
      </p:grpSp>
      <p:sp>
        <p:nvSpPr>
          <p:cNvPr id="802" name="Shape 802"/>
          <p:cNvSpPr/>
          <p:nvPr/>
        </p:nvSpPr>
        <p:spPr>
          <a:xfrm>
            <a:off x="134541" y="5879577"/>
            <a:ext cx="3884515" cy="1385434"/>
          </a:xfrm>
          <a:prstGeom prst="rect">
            <a:avLst/>
          </a:prstGeom>
          <a:solidFill>
            <a:srgbClr val="FFFFFF"/>
          </a:solidFill>
          <a:ln w="12700">
            <a:miter lim="400000"/>
          </a:ln>
        </p:spPr>
        <p:txBody>
          <a:bodyPr lIns="65023" tIns="65023" rIns="65023" bIns="65023" anchor="ctr"/>
          <a:lstStyle/>
          <a:p>
            <a:pPr/>
          </a:p>
        </p:txBody>
      </p:sp>
      <p:grpSp>
        <p:nvGrpSpPr>
          <p:cNvPr id="805" name="Group 805"/>
          <p:cNvGrpSpPr/>
          <p:nvPr/>
        </p:nvGrpSpPr>
        <p:grpSpPr>
          <a:xfrm>
            <a:off x="-304682" y="5824369"/>
            <a:ext cx="4801061" cy="1342752"/>
            <a:chOff x="-393700" y="0"/>
            <a:chExt cx="4801060" cy="1342751"/>
          </a:xfrm>
        </p:grpSpPr>
        <p:sp>
          <p:nvSpPr>
            <p:cNvPr id="803" name="Shape 803"/>
            <p:cNvSpPr/>
            <p:nvPr/>
          </p:nvSpPr>
          <p:spPr>
            <a:xfrm>
              <a:off x="-393700" y="0"/>
              <a:ext cx="4196334" cy="4233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noAutofit/>
            </a:bodyPr>
            <a:lstStyle/>
            <a:p>
              <a:pPr lvl="2" indent="457200" defTabSz="584200">
                <a:spcBef>
                  <a:spcPts val="1200"/>
                </a:spcBef>
                <a:defRPr b="1" sz="2500">
                  <a:latin typeface="+mn-lt"/>
                  <a:ea typeface="+mn-ea"/>
                  <a:cs typeface="+mn-cs"/>
                  <a:sym typeface="Helvetica"/>
                </a:defRPr>
              </a:pPr>
              <a:r>
                <a:t>微服务应该是按</a:t>
              </a:r>
              <a:r>
                <a:rPr sz="2200"/>
                <a:t>***</a:t>
              </a:r>
              <a:r>
                <a:t>拆分的</a:t>
              </a:r>
            </a:p>
          </p:txBody>
        </p:sp>
        <p:sp>
          <p:nvSpPr>
            <p:cNvPr id="804" name="Shape 804"/>
            <p:cNvSpPr/>
            <p:nvPr/>
          </p:nvSpPr>
          <p:spPr>
            <a:xfrm>
              <a:off x="325123" y="375564"/>
              <a:ext cx="4082238" cy="96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defTabSz="584200">
                <a:defRPr sz="1800">
                  <a:latin typeface="Lucida Grande"/>
                  <a:ea typeface="Lucida Grande"/>
                  <a:cs typeface="Lucida Grande"/>
                  <a:sym typeface="Lucida Grande"/>
                </a:defRPr>
              </a:lvl1pPr>
            </a:lstStyle>
            <a:p>
              <a:pPr/>
              <a:r>
                <a:t>难以找到量化的标准，业务，团队，流程实践，技术选型都是拆分微服务的相关因素，最重要的还是业务上下文</a:t>
              </a:r>
            </a:p>
          </p:txBody>
        </p:sp>
      </p:grpSp>
      <p:grpSp>
        <p:nvGrpSpPr>
          <p:cNvPr id="808" name="Group 808"/>
          <p:cNvGrpSpPr/>
          <p:nvPr/>
        </p:nvGrpSpPr>
        <p:grpSpPr>
          <a:xfrm>
            <a:off x="7837457" y="5791210"/>
            <a:ext cx="4801061" cy="1383671"/>
            <a:chOff x="-393700" y="0"/>
            <a:chExt cx="4801060" cy="1383670"/>
          </a:xfrm>
        </p:grpSpPr>
        <p:sp>
          <p:nvSpPr>
            <p:cNvPr id="806" name="Shape 806"/>
            <p:cNvSpPr/>
            <p:nvPr/>
          </p:nvSpPr>
          <p:spPr>
            <a:xfrm>
              <a:off x="-393700" y="0"/>
              <a:ext cx="4196334" cy="4233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767" tIns="48767" rIns="48767" bIns="48767" numCol="1" anchor="t">
              <a:noAutofit/>
            </a:bodyPr>
            <a:lstStyle/>
            <a:p>
              <a:pPr lvl="2" indent="457200" defTabSz="584200">
                <a:spcBef>
                  <a:spcPts val="1200"/>
                </a:spcBef>
                <a:defRPr b="1" sz="2500">
                  <a:latin typeface="+mn-lt"/>
                  <a:ea typeface="+mn-ea"/>
                  <a:cs typeface="+mn-cs"/>
                  <a:sym typeface="Helvetica"/>
                </a:defRPr>
              </a:pPr>
              <a:r>
                <a:t>微服务架构是</a:t>
              </a:r>
              <a:r>
                <a:rPr sz="2200"/>
                <a:t>***</a:t>
              </a:r>
              <a:r>
                <a:t>部门的事</a:t>
              </a:r>
            </a:p>
          </p:txBody>
        </p:sp>
        <p:sp>
          <p:nvSpPr>
            <p:cNvPr id="807" name="Shape 807"/>
            <p:cNvSpPr/>
            <p:nvPr/>
          </p:nvSpPr>
          <p:spPr>
            <a:xfrm>
              <a:off x="325123" y="400964"/>
              <a:ext cx="4082238" cy="982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defTabSz="584200">
                <a:defRPr sz="1800">
                  <a:latin typeface="Lucida Grande"/>
                  <a:ea typeface="Lucida Grande"/>
                  <a:cs typeface="Lucida Grande"/>
                  <a:sym typeface="Lucida Grande"/>
                </a:defRPr>
              </a:lvl1pPr>
            </a:lstStyle>
            <a:p>
              <a:pPr/>
              <a:r>
                <a:t>微服务架构的演进，涉及业务/开发/测试/部署运维，要求不同角色协作，并及时获取反馈</a:t>
              </a:r>
            </a:p>
          </p:txBody>
        </p:sp>
      </p:gr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11" name="Shape 811"/>
          <p:cNvSpPr/>
          <p:nvPr/>
        </p:nvSpPr>
        <p:spPr>
          <a:xfrm>
            <a:off x="1851583" y="3762610"/>
            <a:ext cx="9591549" cy="1158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微服务架构为什么突然🔥了</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380999" y="234949"/>
            <a:ext cx="12242801" cy="984251"/>
          </a:xfrm>
          <a:prstGeom prst="rect">
            <a:avLst/>
          </a:prstGeom>
        </p:spPr>
        <p:txBody>
          <a:bodyPr/>
          <a:lstStyle>
            <a:lvl1pPr defTabSz="543305">
              <a:defRPr spc="-260" sz="6510"/>
            </a:lvl1pPr>
          </a:lstStyle>
          <a:p>
            <a:pPr/>
            <a:r>
              <a:t>微服务架构太火了.....</a:t>
            </a:r>
          </a:p>
        </p:txBody>
      </p:sp>
      <p:sp>
        <p:nvSpPr>
          <p:cNvPr id="816" name="Shape 81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821" name="Group 821"/>
          <p:cNvGrpSpPr/>
          <p:nvPr/>
        </p:nvGrpSpPr>
        <p:grpSpPr>
          <a:xfrm>
            <a:off x="0" y="1195111"/>
            <a:ext cx="13004801" cy="4610831"/>
            <a:chOff x="0" y="0"/>
            <a:chExt cx="13004800" cy="4610830"/>
          </a:xfrm>
        </p:grpSpPr>
        <p:sp>
          <p:nvSpPr>
            <p:cNvPr id="817" name="Shape 817"/>
            <p:cNvSpPr/>
            <p:nvPr/>
          </p:nvSpPr>
          <p:spPr>
            <a:xfrm>
              <a:off x="248718" y="0"/>
              <a:ext cx="8177760" cy="5888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搜索热度趋势 - Google Trends</a:t>
              </a:r>
            </a:p>
          </p:txBody>
        </p:sp>
        <p:pic>
          <p:nvPicPr>
            <p:cNvPr id="818" name="pasted-image.png"/>
            <p:cNvPicPr>
              <a:picLocks noChangeAspect="1"/>
            </p:cNvPicPr>
            <p:nvPr/>
          </p:nvPicPr>
          <p:blipFill>
            <a:blip r:embed="rId2">
              <a:extLst/>
            </a:blip>
            <a:stretch>
              <a:fillRect/>
            </a:stretch>
          </p:blipFill>
          <p:spPr>
            <a:xfrm>
              <a:off x="0" y="825674"/>
              <a:ext cx="13004800" cy="3785157"/>
            </a:xfrm>
            <a:prstGeom prst="rect">
              <a:avLst/>
            </a:prstGeom>
            <a:ln w="12700" cap="flat">
              <a:noFill/>
              <a:miter lim="400000"/>
            </a:ln>
            <a:effectLst/>
          </p:spPr>
        </p:pic>
        <p:sp>
          <p:nvSpPr>
            <p:cNvPr id="819" name="Shape 819"/>
            <p:cNvSpPr/>
            <p:nvPr/>
          </p:nvSpPr>
          <p:spPr>
            <a:xfrm>
              <a:off x="11994980" y="825896"/>
              <a:ext cx="986028" cy="410727"/>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820" name="Shape 820"/>
            <p:cNvSpPr/>
            <p:nvPr/>
          </p:nvSpPr>
          <p:spPr>
            <a:xfrm>
              <a:off x="5421146" y="2238453"/>
              <a:ext cx="2484756" cy="5888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3000">
                  <a:latin typeface="+mj-lt"/>
                  <a:ea typeface="+mj-ea"/>
                  <a:cs typeface="+mj-cs"/>
                  <a:sym typeface="Helvetica Neue"/>
                </a:defRPr>
              </a:lvl1pPr>
            </a:lstStyle>
            <a:p>
              <a:pPr/>
              <a:r>
                <a:t>Microservice</a:t>
              </a:r>
            </a:p>
          </p:txBody>
        </p:sp>
      </p:grpSp>
      <p:grpSp>
        <p:nvGrpSpPr>
          <p:cNvPr id="824" name="Group 824"/>
          <p:cNvGrpSpPr/>
          <p:nvPr/>
        </p:nvGrpSpPr>
        <p:grpSpPr>
          <a:xfrm>
            <a:off x="142667" y="5589466"/>
            <a:ext cx="5634012" cy="4407522"/>
            <a:chOff x="0" y="0"/>
            <a:chExt cx="5634010" cy="4407521"/>
          </a:xfrm>
        </p:grpSpPr>
        <p:pic>
          <p:nvPicPr>
            <p:cNvPr id="822" name="pasted-image.png"/>
            <p:cNvPicPr>
              <a:picLocks noChangeAspect="1"/>
            </p:cNvPicPr>
            <p:nvPr/>
          </p:nvPicPr>
          <p:blipFill>
            <a:blip r:embed="rId3">
              <a:extLst/>
            </a:blip>
            <a:stretch>
              <a:fillRect/>
            </a:stretch>
          </p:blipFill>
          <p:spPr>
            <a:xfrm>
              <a:off x="0" y="654845"/>
              <a:ext cx="5157275" cy="3501443"/>
            </a:xfrm>
            <a:prstGeom prst="rect">
              <a:avLst/>
            </a:prstGeom>
            <a:ln w="12700" cap="flat">
              <a:noFill/>
              <a:miter lim="400000"/>
            </a:ln>
            <a:effectLst/>
          </p:spPr>
        </p:pic>
        <p:sp>
          <p:nvSpPr>
            <p:cNvPr id="823" name="Shape 823"/>
            <p:cNvSpPr/>
            <p:nvPr/>
          </p:nvSpPr>
          <p:spPr>
            <a:xfrm flipV="1">
              <a:off x="5634010" y="-1"/>
              <a:ext cx="1" cy="4407523"/>
            </a:xfrm>
            <a:prstGeom prst="line">
              <a:avLst/>
            </a:prstGeom>
            <a:noFill/>
            <a:ln w="25400" cap="flat">
              <a:solidFill>
                <a:schemeClr val="accent1"/>
              </a:solidFill>
              <a:custDash>
                <a:ds d="600000" sp="600000"/>
              </a:custDash>
              <a:miter lim="400000"/>
            </a:ln>
            <a:effectLst/>
          </p:spPr>
          <p:txBody>
            <a:bodyPr wrap="square" lIns="65023" tIns="65023" rIns="65023" bIns="65023" numCol="1" anchor="t">
              <a:noAutofit/>
            </a:bodyPr>
            <a:lstStyle/>
            <a:p>
              <a:pPr>
                <a:defRPr sz="1600">
                  <a:latin typeface="+mn-lt"/>
                  <a:ea typeface="+mn-ea"/>
                  <a:cs typeface="+mn-cs"/>
                  <a:sym typeface="Helvetica"/>
                </a:defRPr>
              </a:pPr>
            </a:p>
          </p:txBody>
        </p:sp>
      </p:grpSp>
      <p:grpSp>
        <p:nvGrpSpPr>
          <p:cNvPr id="830" name="Group 830"/>
          <p:cNvGrpSpPr/>
          <p:nvPr/>
        </p:nvGrpSpPr>
        <p:grpSpPr>
          <a:xfrm>
            <a:off x="6124964" y="5715611"/>
            <a:ext cx="5883105" cy="4334931"/>
            <a:chOff x="0" y="63500"/>
            <a:chExt cx="5883103" cy="4334929"/>
          </a:xfrm>
        </p:grpSpPr>
        <p:grpSp>
          <p:nvGrpSpPr>
            <p:cNvPr id="827" name="Group 827"/>
            <p:cNvGrpSpPr/>
            <p:nvPr/>
          </p:nvGrpSpPr>
          <p:grpSpPr>
            <a:xfrm>
              <a:off x="0" y="606871"/>
              <a:ext cx="5837934" cy="3791559"/>
              <a:chOff x="0" y="0"/>
              <a:chExt cx="5837933" cy="3791558"/>
            </a:xfrm>
          </p:grpSpPr>
          <p:pic>
            <p:nvPicPr>
              <p:cNvPr id="825" name="pasted-image.png"/>
              <p:cNvPicPr>
                <a:picLocks noChangeAspect="1"/>
              </p:cNvPicPr>
              <p:nvPr/>
            </p:nvPicPr>
            <p:blipFill>
              <a:blip r:embed="rId4">
                <a:extLst/>
              </a:blip>
              <a:stretch>
                <a:fillRect/>
              </a:stretch>
            </p:blipFill>
            <p:spPr>
              <a:xfrm>
                <a:off x="105858" y="0"/>
                <a:ext cx="5732076" cy="3580142"/>
              </a:xfrm>
              <a:prstGeom prst="rect">
                <a:avLst/>
              </a:prstGeom>
              <a:ln w="12700" cap="flat">
                <a:noFill/>
                <a:miter lim="400000"/>
              </a:ln>
              <a:effectLst/>
            </p:spPr>
          </p:pic>
          <p:sp>
            <p:nvSpPr>
              <p:cNvPr id="826" name="Shape 826"/>
              <p:cNvSpPr/>
              <p:nvPr/>
            </p:nvSpPr>
            <p:spPr>
              <a:xfrm>
                <a:off x="0" y="300438"/>
                <a:ext cx="280831" cy="3491121"/>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
          <p:nvSpPr>
            <p:cNvPr id="828" name="Shape 828"/>
            <p:cNvSpPr/>
            <p:nvPr/>
          </p:nvSpPr>
          <p:spPr>
            <a:xfrm>
              <a:off x="98515" y="63500"/>
              <a:ext cx="5784589" cy="6443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职位增长趋势 - indeed.com</a:t>
              </a:r>
            </a:p>
          </p:txBody>
        </p:sp>
        <p:sp>
          <p:nvSpPr>
            <p:cNvPr id="829" name="Shape 829"/>
            <p:cNvSpPr/>
            <p:nvPr/>
          </p:nvSpPr>
          <p:spPr>
            <a:xfrm>
              <a:off x="1887170" y="1642264"/>
              <a:ext cx="2634049" cy="5473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t">
              <a:noAutofit/>
            </a:bodyPr>
            <a:lstStyle>
              <a:lvl1pPr>
                <a:defRPr b="1" sz="3000">
                  <a:latin typeface="+mj-lt"/>
                  <a:ea typeface="+mj-ea"/>
                  <a:cs typeface="+mj-cs"/>
                  <a:sym typeface="Helvetica Neue"/>
                </a:defRPr>
              </a:lvl1pPr>
            </a:lstStyle>
            <a:p>
              <a:pPr/>
              <a:r>
                <a:t>Microservice</a:t>
              </a:r>
            </a:p>
          </p:txBody>
        </p:sp>
      </p:grpSp>
      <p:pic>
        <p:nvPicPr>
          <p:cNvPr id="831" name="pasted-image.png"/>
          <p:cNvPicPr>
            <a:picLocks noChangeAspect="1"/>
          </p:cNvPicPr>
          <p:nvPr/>
        </p:nvPicPr>
        <p:blipFill>
          <a:blip r:embed="rId5">
            <a:extLst/>
          </a:blip>
          <a:stretch>
            <a:fillRect/>
          </a:stretch>
        </p:blipFill>
        <p:spPr>
          <a:xfrm>
            <a:off x="217862" y="5127927"/>
            <a:ext cx="5483763" cy="1017559"/>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8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31" grpId="3"/>
      <p:bldP build="whole" bldLvl="1" animBg="1" rev="0" advAuto="0" spid="831" grpId="4"/>
      <p:bldP build="whole" bldLvl="1" animBg="1" rev="0" advAuto="0" spid="824" grpId="2"/>
      <p:bldP build="whole" bldLvl="1" animBg="1" rev="0" advAuto="0" spid="821" grpId="1"/>
      <p:bldP build="whole" bldLvl="1" animBg="1" rev="0" advAuto="0" spid="830" grpId="5"/>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title"/>
          </p:nvPr>
        </p:nvSpPr>
        <p:spPr>
          <a:xfrm>
            <a:off x="380999" y="234949"/>
            <a:ext cx="12242801" cy="984251"/>
          </a:xfrm>
          <a:prstGeom prst="rect">
            <a:avLst/>
          </a:prstGeom>
        </p:spPr>
        <p:txBody>
          <a:bodyPr/>
          <a:lstStyle>
            <a:lvl1pPr>
              <a:defRPr spc="-280" sz="7000"/>
            </a:lvl1pPr>
          </a:lstStyle>
          <a:p>
            <a:pPr/>
            <a:r>
              <a:t>微服务的诞生背景</a:t>
            </a:r>
          </a:p>
        </p:txBody>
      </p:sp>
      <p:sp>
        <p:nvSpPr>
          <p:cNvPr id="834" name="Shape 83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35" name="Shape 835"/>
          <p:cNvSpPr/>
          <p:nvPr/>
        </p:nvSpPr>
        <p:spPr>
          <a:xfrm>
            <a:off x="1831119" y="5287592"/>
            <a:ext cx="9360297" cy="3201729"/>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36" name="Shape 836"/>
          <p:cNvSpPr/>
          <p:nvPr/>
        </p:nvSpPr>
        <p:spPr>
          <a:xfrm>
            <a:off x="1831119" y="1755010"/>
            <a:ext cx="9360297" cy="3548566"/>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37" name="Shape 837"/>
          <p:cNvSpPr/>
          <p:nvPr/>
        </p:nvSpPr>
        <p:spPr>
          <a:xfrm>
            <a:off x="3882010"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单体应用</a:t>
            </a:r>
          </a:p>
        </p:txBody>
      </p:sp>
      <p:sp>
        <p:nvSpPr>
          <p:cNvPr id="838" name="Shape 838"/>
          <p:cNvSpPr/>
          <p:nvPr/>
        </p:nvSpPr>
        <p:spPr>
          <a:xfrm rot="16200000">
            <a:off x="4090232"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39" name="Shape 839"/>
          <p:cNvSpPr/>
          <p:nvPr/>
        </p:nvSpPr>
        <p:spPr>
          <a:xfrm>
            <a:off x="5746401"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持续交付</a:t>
            </a:r>
          </a:p>
        </p:txBody>
      </p:sp>
      <p:sp>
        <p:nvSpPr>
          <p:cNvPr id="840" name="Shape 840"/>
          <p:cNvSpPr/>
          <p:nvPr/>
        </p:nvSpPr>
        <p:spPr>
          <a:xfrm rot="16200000">
            <a:off x="5954624"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41" name="Shape 841"/>
          <p:cNvSpPr/>
          <p:nvPr/>
        </p:nvSpPr>
        <p:spPr>
          <a:xfrm>
            <a:off x="7536846" y="693274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虚拟化</a:t>
            </a:r>
          </a:p>
        </p:txBody>
      </p:sp>
      <p:sp>
        <p:nvSpPr>
          <p:cNvPr id="842" name="Shape 842"/>
          <p:cNvSpPr/>
          <p:nvPr/>
        </p:nvSpPr>
        <p:spPr>
          <a:xfrm rot="16200000">
            <a:off x="7745069" y="560205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43" name="Shape 843"/>
          <p:cNvSpPr/>
          <p:nvPr/>
        </p:nvSpPr>
        <p:spPr>
          <a:xfrm>
            <a:off x="9403491" y="693143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000">
                <a:solidFill>
                  <a:srgbClr val="FFFFFF"/>
                </a:solidFill>
              </a:defRPr>
            </a:lvl1pPr>
          </a:lstStyle>
          <a:p>
            <a:pPr/>
            <a:r>
              <a:t>DevOPS</a:t>
            </a:r>
          </a:p>
        </p:txBody>
      </p:sp>
      <p:sp>
        <p:nvSpPr>
          <p:cNvPr id="844" name="Shape 844"/>
          <p:cNvSpPr/>
          <p:nvPr/>
        </p:nvSpPr>
        <p:spPr>
          <a:xfrm rot="16200000">
            <a:off x="9611714" y="560074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45" name="Shape 845"/>
          <p:cNvSpPr/>
          <p:nvPr/>
        </p:nvSpPr>
        <p:spPr>
          <a:xfrm rot="16200000">
            <a:off x="2225841" y="560876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846" name="Shape 846"/>
          <p:cNvSpPr/>
          <p:nvPr/>
        </p:nvSpPr>
        <p:spPr>
          <a:xfrm>
            <a:off x="2017619" y="6960730"/>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互联网</a:t>
            </a:r>
          </a:p>
        </p:txBody>
      </p:sp>
      <p:pic>
        <p:nvPicPr>
          <p:cNvPr id="847" name="pasted-image.png"/>
          <p:cNvPicPr>
            <a:picLocks noChangeAspect="1"/>
          </p:cNvPicPr>
          <p:nvPr/>
        </p:nvPicPr>
        <p:blipFill>
          <a:blip r:embed="rId2">
            <a:extLst/>
          </a:blip>
          <a:stretch>
            <a:fillRect/>
          </a:stretch>
        </p:blipFill>
        <p:spPr>
          <a:xfrm>
            <a:off x="2075133" y="1851862"/>
            <a:ext cx="8719869" cy="3354863"/>
          </a:xfrm>
          <a:prstGeom prst="rect">
            <a:avLst/>
          </a:prstGeom>
          <a:ln w="12700">
            <a:miter lim="400000"/>
          </a:ln>
        </p:spPr>
      </p:pic>
      <p:pic>
        <p:nvPicPr>
          <p:cNvPr id="848" name="pasted-image.png"/>
          <p:cNvPicPr>
            <a:picLocks noChangeAspect="1"/>
          </p:cNvPicPr>
          <p:nvPr/>
        </p:nvPicPr>
        <p:blipFill>
          <a:blip r:embed="rId3">
            <a:extLst/>
          </a:blip>
          <a:stretch>
            <a:fillRect/>
          </a:stretch>
        </p:blipFill>
        <p:spPr>
          <a:xfrm>
            <a:off x="6389287" y="3679719"/>
            <a:ext cx="549767" cy="641394"/>
          </a:xfrm>
          <a:prstGeom prst="rect">
            <a:avLst/>
          </a:prstGeom>
          <a:ln w="12700">
            <a:miter lim="400000"/>
          </a:ln>
        </p:spPr>
      </p:pic>
      <p:pic>
        <p:nvPicPr>
          <p:cNvPr id="849" name="pasted-image.png"/>
          <p:cNvPicPr>
            <a:picLocks noChangeAspect="1"/>
          </p:cNvPicPr>
          <p:nvPr/>
        </p:nvPicPr>
        <p:blipFill>
          <a:blip r:embed="rId3">
            <a:extLst/>
          </a:blip>
          <a:stretch>
            <a:fillRect/>
          </a:stretch>
        </p:blipFill>
        <p:spPr>
          <a:xfrm>
            <a:off x="9911135" y="2059805"/>
            <a:ext cx="549766" cy="641394"/>
          </a:xfrm>
          <a:prstGeom prst="rect">
            <a:avLst/>
          </a:prstGeom>
          <a:ln w="12700">
            <a:miter lim="400000"/>
          </a:ln>
        </p:spPr>
      </p:pic>
      <p:pic>
        <p:nvPicPr>
          <p:cNvPr id="850" name="pasted-image.png"/>
          <p:cNvPicPr>
            <a:picLocks noChangeAspect="1"/>
          </p:cNvPicPr>
          <p:nvPr/>
        </p:nvPicPr>
        <p:blipFill>
          <a:blip r:embed="rId3">
            <a:extLst/>
          </a:blip>
          <a:stretch>
            <a:fillRect/>
          </a:stretch>
        </p:blipFill>
        <p:spPr>
          <a:xfrm>
            <a:off x="2876801" y="2387257"/>
            <a:ext cx="549766" cy="641394"/>
          </a:xfrm>
          <a:prstGeom prst="rect">
            <a:avLst/>
          </a:prstGeom>
          <a:ln w="12700">
            <a:miter lim="400000"/>
          </a:ln>
        </p:spPr>
      </p:pic>
      <p:sp>
        <p:nvSpPr>
          <p:cNvPr id="851" name="Shape 851"/>
          <p:cNvSpPr/>
          <p:nvPr/>
        </p:nvSpPr>
        <p:spPr>
          <a:xfrm>
            <a:off x="7369460" y="4608010"/>
            <a:ext cx="4338151" cy="717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z="4900">
                <a:solidFill>
                  <a:srgbClr val="5F327C"/>
                </a:solidFill>
              </a:defRPr>
            </a:lvl1pPr>
          </a:lstStyle>
          <a:p>
            <a:pPr/>
            <a:r>
              <a:t>微服务架构</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title"/>
          </p:nvPr>
        </p:nvSpPr>
        <p:spPr>
          <a:xfrm>
            <a:off x="380999" y="234949"/>
            <a:ext cx="12242801" cy="984251"/>
          </a:xfrm>
          <a:prstGeom prst="rect">
            <a:avLst/>
          </a:prstGeom>
        </p:spPr>
        <p:txBody>
          <a:bodyPr/>
          <a:lstStyle>
            <a:lvl1pPr>
              <a:defRPr spc="-280" sz="7000"/>
            </a:lvl1pPr>
          </a:lstStyle>
          <a:p>
            <a:pPr/>
            <a:r>
              <a:t>微服务的诞生背景</a:t>
            </a:r>
          </a:p>
        </p:txBody>
      </p:sp>
      <p:sp>
        <p:nvSpPr>
          <p:cNvPr id="854" name="Shape 85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10" name="Group 910"/>
          <p:cNvGrpSpPr/>
          <p:nvPr/>
        </p:nvGrpSpPr>
        <p:grpSpPr>
          <a:xfrm>
            <a:off x="456348" y="1754375"/>
            <a:ext cx="12104805" cy="6949700"/>
            <a:chOff x="0" y="0"/>
            <a:chExt cx="12104803" cy="6949699"/>
          </a:xfrm>
        </p:grpSpPr>
        <p:sp>
          <p:nvSpPr>
            <p:cNvPr id="855" name="Shape 855"/>
            <p:cNvSpPr/>
            <p:nvPr/>
          </p:nvSpPr>
          <p:spPr>
            <a:xfrm>
              <a:off x="7301844" y="1490214"/>
              <a:ext cx="2112689" cy="703926"/>
            </a:xfrm>
            <a:prstGeom prst="wedgeEllipseCallout">
              <a:avLst>
                <a:gd name="adj1" fmla="val 7658"/>
                <a:gd name="adj2" fmla="val 74238"/>
              </a:avLst>
            </a:prstGeom>
            <a:solidFill>
              <a:srgbClr val="F5D328"/>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856" name="Shape 856"/>
            <p:cNvSpPr/>
            <p:nvPr/>
          </p:nvSpPr>
          <p:spPr>
            <a:xfrm>
              <a:off x="3659405" y="1806248"/>
              <a:ext cx="2112689" cy="703926"/>
            </a:xfrm>
            <a:prstGeom prst="wedgeEllipseCallout">
              <a:avLst>
                <a:gd name="adj1" fmla="val 7658"/>
                <a:gd name="adj2" fmla="val 74238"/>
              </a:avLst>
            </a:prstGeom>
            <a:solidFill>
              <a:srgbClr val="F5D328"/>
            </a:solidFill>
            <a:ln w="12700" cap="flat">
              <a:noFill/>
              <a:miter lim="400000"/>
            </a:ln>
            <a:effectLst>
              <a:outerShdw sx="100000" sy="100000" kx="0" ky="0" algn="b" rotWithShape="0" blurRad="25400" dist="25400" dir="2388334">
                <a:srgbClr val="000000">
                  <a:alpha val="7931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grpSp>
          <p:nvGrpSpPr>
            <p:cNvPr id="859" name="Group 859"/>
            <p:cNvGrpSpPr/>
            <p:nvPr/>
          </p:nvGrpSpPr>
          <p:grpSpPr>
            <a:xfrm>
              <a:off x="1921046" y="3809534"/>
              <a:ext cx="541226" cy="541227"/>
              <a:chOff x="-7" y="-7"/>
              <a:chExt cx="541225" cy="541225"/>
            </a:xfrm>
          </p:grpSpPr>
          <p:sp>
            <p:nvSpPr>
              <p:cNvPr id="857" name="Shape 857"/>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58" name="Shape 858"/>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60" name="Shape 860"/>
            <p:cNvSpPr/>
            <p:nvPr/>
          </p:nvSpPr>
          <p:spPr>
            <a:xfrm>
              <a:off x="1428560" y="34113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需求</a:t>
              </a:r>
            </a:p>
          </p:txBody>
        </p:sp>
        <p:grpSp>
          <p:nvGrpSpPr>
            <p:cNvPr id="863" name="Group 863"/>
            <p:cNvGrpSpPr/>
            <p:nvPr/>
          </p:nvGrpSpPr>
          <p:grpSpPr>
            <a:xfrm>
              <a:off x="3542770" y="3809534"/>
              <a:ext cx="541227" cy="541227"/>
              <a:chOff x="-7" y="-7"/>
              <a:chExt cx="541226" cy="541225"/>
            </a:xfrm>
          </p:grpSpPr>
          <p:sp>
            <p:nvSpPr>
              <p:cNvPr id="861" name="Shape 861"/>
              <p:cNvSpPr/>
              <p:nvPr/>
            </p:nvSpPr>
            <p:spPr>
              <a:xfrm>
                <a:off x="-8" y="-8"/>
                <a:ext cx="541227"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62" name="Shape 862"/>
              <p:cNvSpPr/>
              <p:nvPr/>
            </p:nvSpPr>
            <p:spPr>
              <a:xfrm>
                <a:off x="50108" y="50108"/>
                <a:ext cx="441001"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64" name="Shape 864"/>
            <p:cNvSpPr/>
            <p:nvPr/>
          </p:nvSpPr>
          <p:spPr>
            <a:xfrm>
              <a:off x="3151884" y="34240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设计</a:t>
              </a:r>
            </a:p>
          </p:txBody>
        </p:sp>
        <p:grpSp>
          <p:nvGrpSpPr>
            <p:cNvPr id="867" name="Group 867"/>
            <p:cNvGrpSpPr/>
            <p:nvPr/>
          </p:nvGrpSpPr>
          <p:grpSpPr>
            <a:xfrm>
              <a:off x="5520094" y="3809534"/>
              <a:ext cx="541226" cy="541227"/>
              <a:chOff x="-7" y="-7"/>
              <a:chExt cx="541225" cy="541225"/>
            </a:xfrm>
          </p:grpSpPr>
          <p:sp>
            <p:nvSpPr>
              <p:cNvPr id="865" name="Shape 865"/>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66" name="Shape 866"/>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68" name="Shape 868"/>
            <p:cNvSpPr/>
            <p:nvPr/>
          </p:nvSpPr>
          <p:spPr>
            <a:xfrm>
              <a:off x="5129209" y="33986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开发</a:t>
              </a:r>
            </a:p>
          </p:txBody>
        </p:sp>
        <p:grpSp>
          <p:nvGrpSpPr>
            <p:cNvPr id="871" name="Group 871"/>
            <p:cNvGrpSpPr/>
            <p:nvPr/>
          </p:nvGrpSpPr>
          <p:grpSpPr>
            <a:xfrm>
              <a:off x="7319618" y="3809534"/>
              <a:ext cx="541226" cy="541227"/>
              <a:chOff x="-7" y="-7"/>
              <a:chExt cx="541225" cy="541225"/>
            </a:xfrm>
          </p:grpSpPr>
          <p:sp>
            <p:nvSpPr>
              <p:cNvPr id="869" name="Shape 869"/>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70" name="Shape 870"/>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72" name="Shape 872"/>
            <p:cNvSpPr/>
            <p:nvPr/>
          </p:nvSpPr>
          <p:spPr>
            <a:xfrm>
              <a:off x="6928732" y="3373268"/>
              <a:ext cx="1323024"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defRPr sz="1800"/>
              </a:pPr>
              <a:r>
                <a:rPr sz="2200"/>
                <a:t>测试</a:t>
              </a:r>
            </a:p>
          </p:txBody>
        </p:sp>
        <p:grpSp>
          <p:nvGrpSpPr>
            <p:cNvPr id="875" name="Group 875"/>
            <p:cNvGrpSpPr/>
            <p:nvPr/>
          </p:nvGrpSpPr>
          <p:grpSpPr>
            <a:xfrm>
              <a:off x="9119141" y="3809534"/>
              <a:ext cx="541226" cy="541227"/>
              <a:chOff x="-7" y="-7"/>
              <a:chExt cx="541225" cy="541225"/>
            </a:xfrm>
          </p:grpSpPr>
          <p:sp>
            <p:nvSpPr>
              <p:cNvPr id="873" name="Shape 873"/>
              <p:cNvSpPr/>
              <p:nvPr/>
            </p:nvSpPr>
            <p:spPr>
              <a:xfrm>
                <a:off x="-8" y="-8"/>
                <a:ext cx="541226"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74" name="Shape 874"/>
              <p:cNvSpPr/>
              <p:nvPr/>
            </p:nvSpPr>
            <p:spPr>
              <a:xfrm>
                <a:off x="50108" y="50108"/>
                <a:ext cx="441000"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76" name="Shape 876"/>
            <p:cNvSpPr/>
            <p:nvPr/>
          </p:nvSpPr>
          <p:spPr>
            <a:xfrm>
              <a:off x="8728257" y="3335168"/>
              <a:ext cx="1338826" cy="43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部署/运维</a:t>
              </a:r>
            </a:p>
          </p:txBody>
        </p:sp>
        <p:grpSp>
          <p:nvGrpSpPr>
            <p:cNvPr id="879" name="Group 879"/>
            <p:cNvGrpSpPr/>
            <p:nvPr/>
          </p:nvGrpSpPr>
          <p:grpSpPr>
            <a:xfrm>
              <a:off x="11172665" y="3758734"/>
              <a:ext cx="541227" cy="541227"/>
              <a:chOff x="-7" y="-7"/>
              <a:chExt cx="541226" cy="541225"/>
            </a:xfrm>
          </p:grpSpPr>
          <p:sp>
            <p:nvSpPr>
              <p:cNvPr id="877" name="Shape 877"/>
              <p:cNvSpPr/>
              <p:nvPr/>
            </p:nvSpPr>
            <p:spPr>
              <a:xfrm>
                <a:off x="-8" y="-8"/>
                <a:ext cx="541227" cy="541226"/>
              </a:xfrm>
              <a:prstGeom prst="ellipse">
                <a:avLst/>
              </a:prstGeom>
              <a:gradFill flip="none" rotWithShape="1">
                <a:gsLst>
                  <a:gs pos="0">
                    <a:srgbClr val="2E5E97"/>
                  </a:gs>
                  <a:gs pos="80000">
                    <a:srgbClr val="3C7BC7"/>
                  </a:gs>
                  <a:gs pos="100000">
                    <a:srgbClr val="3A7CCA"/>
                  </a:gs>
                </a:gsLst>
                <a:lin ang="16200000" scaled="0"/>
              </a:gra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sp>
            <p:nvSpPr>
              <p:cNvPr id="878" name="Shape 878"/>
              <p:cNvSpPr/>
              <p:nvPr/>
            </p:nvSpPr>
            <p:spPr>
              <a:xfrm>
                <a:off x="50108" y="50108"/>
                <a:ext cx="441001" cy="441000"/>
              </a:xfrm>
              <a:prstGeom prst="ellipse">
                <a:avLst/>
              </a:prstGeom>
              <a:solidFill>
                <a:srgbClr val="FFFFFF"/>
              </a:solidFill>
              <a:ln w="9525" cap="flat">
                <a:solidFill>
                  <a:srgbClr val="4A7EBB"/>
                </a:solidFill>
                <a:prstDash val="solid"/>
                <a:bevel/>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FFFFFF"/>
                    </a:solidFill>
                  </a:defRPr>
                </a:pPr>
              </a:p>
            </p:txBody>
          </p:sp>
        </p:grpSp>
        <p:sp>
          <p:nvSpPr>
            <p:cNvPr id="880" name="Shape 880"/>
            <p:cNvSpPr/>
            <p:nvPr/>
          </p:nvSpPr>
          <p:spPr>
            <a:xfrm>
              <a:off x="10638154" y="3335168"/>
              <a:ext cx="1466650" cy="4343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defTabSz="914306">
                <a:defRPr b="1" sz="2200"/>
              </a:lvl1pPr>
            </a:lstStyle>
            <a:p>
              <a:pPr/>
              <a:r>
                <a:t>监控/运营</a:t>
              </a:r>
            </a:p>
          </p:txBody>
        </p:sp>
        <p:sp>
          <p:nvSpPr>
            <p:cNvPr id="881" name="Shape 881"/>
            <p:cNvSpPr/>
            <p:nvPr/>
          </p:nvSpPr>
          <p:spPr>
            <a:xfrm flipV="1">
              <a:off x="2467153" y="4079503"/>
              <a:ext cx="416222" cy="2246"/>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882" name="Shape 882"/>
            <p:cNvSpPr/>
            <p:nvPr/>
          </p:nvSpPr>
          <p:spPr>
            <a:xfrm>
              <a:off x="4088878" y="4078573"/>
              <a:ext cx="416222"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883" name="Shape 883"/>
            <p:cNvSpPr/>
            <p:nvPr/>
          </p:nvSpPr>
          <p:spPr>
            <a:xfrm>
              <a:off x="6066202" y="4078573"/>
              <a:ext cx="416221"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884" name="Shape 884"/>
            <p:cNvSpPr/>
            <p:nvPr/>
          </p:nvSpPr>
          <p:spPr>
            <a:xfrm>
              <a:off x="7865726" y="4081748"/>
              <a:ext cx="416221"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885" name="Shape 885"/>
            <p:cNvSpPr/>
            <p:nvPr/>
          </p:nvSpPr>
          <p:spPr>
            <a:xfrm>
              <a:off x="9665249" y="4078573"/>
              <a:ext cx="416222" cy="1"/>
            </a:xfrm>
            <a:prstGeom prst="line">
              <a:avLst/>
            </a:prstGeom>
            <a:noFill/>
            <a:ln w="63500" cap="flat">
              <a:solidFill>
                <a:schemeClr val="accent6"/>
              </a:solidFill>
              <a:prstDash val="solid"/>
              <a:bevel/>
              <a:tailEnd type="stealth" w="med" len="med"/>
            </a:ln>
            <a:effectLst/>
          </p:spPr>
          <p:txBody>
            <a:bodyPr wrap="square" lIns="45718" tIns="45718" rIns="45718" bIns="45718" numCol="1" anchor="t">
              <a:noAutofit/>
            </a:bodyPr>
            <a:lstStyle/>
            <a:p>
              <a:pPr>
                <a:defRPr sz="1200">
                  <a:latin typeface="+mn-lt"/>
                  <a:ea typeface="+mn-ea"/>
                  <a:cs typeface="+mn-cs"/>
                  <a:sym typeface="Helvetica"/>
                </a:defRPr>
              </a:pPr>
            </a:p>
          </p:txBody>
        </p:sp>
        <p:sp>
          <p:nvSpPr>
            <p:cNvPr id="886" name="Shape 886"/>
            <p:cNvSpPr/>
            <p:nvPr/>
          </p:nvSpPr>
          <p:spPr>
            <a:xfrm>
              <a:off x="2417958" y="2982549"/>
              <a:ext cx="5072806" cy="198392"/>
            </a:xfrm>
            <a:prstGeom prst="leftRightArrow">
              <a:avLst>
                <a:gd name="adj1" fmla="val 32000"/>
                <a:gd name="adj2" fmla="val 242082"/>
              </a:avLst>
            </a:prstGeom>
            <a:solidFill>
              <a:srgbClr val="0365C0"/>
            </a:solidFill>
            <a:ln w="12700" cap="flat">
              <a:noFill/>
              <a:miter lim="400000"/>
            </a:ln>
            <a:effectLst/>
          </p:spPr>
          <p:txBody>
            <a:bodyPr wrap="square" lIns="50800" tIns="50800" rIns="50800" bIns="50800" numCol="1" anchor="ctr">
              <a:noAutofit/>
            </a:bodyPr>
            <a:lstStyle/>
            <a:p>
              <a:pPr defTabSz="584200">
                <a:spcBef>
                  <a:spcPts val="2400"/>
                </a:spcBef>
                <a:defRPr b="1" cap="all" spc="-144" sz="3600">
                  <a:solidFill>
                    <a:srgbClr val="FFFFFF"/>
                  </a:solidFill>
                  <a:latin typeface="+mn-lt"/>
                  <a:ea typeface="+mn-ea"/>
                  <a:cs typeface="+mn-cs"/>
                  <a:sym typeface="Helvetica"/>
                </a:defRPr>
              </a:pPr>
            </a:p>
          </p:txBody>
        </p:sp>
        <p:sp>
          <p:nvSpPr>
            <p:cNvPr id="887" name="Shape 887"/>
            <p:cNvSpPr/>
            <p:nvPr/>
          </p:nvSpPr>
          <p:spPr>
            <a:xfrm>
              <a:off x="4215796" y="2660348"/>
              <a:ext cx="827712" cy="375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solidFill>
                    <a:schemeClr val="accent4">
                      <a:satOff val="-1335"/>
                      <a:lumOff val="-10274"/>
                    </a:schemeClr>
                  </a:solidFill>
                  <a:latin typeface="+mn-lt"/>
                  <a:ea typeface="+mn-ea"/>
                  <a:cs typeface="+mn-cs"/>
                  <a:sym typeface="Helvetica"/>
                </a:defRPr>
              </a:lvl1pPr>
            </a:lstStyle>
            <a:p>
              <a:pPr/>
              <a:r>
                <a:t>敏捷</a:t>
              </a:r>
            </a:p>
          </p:txBody>
        </p:sp>
        <p:sp>
          <p:nvSpPr>
            <p:cNvPr id="888" name="Shape 888"/>
            <p:cNvSpPr/>
            <p:nvPr/>
          </p:nvSpPr>
          <p:spPr>
            <a:xfrm>
              <a:off x="4082693" y="1819738"/>
              <a:ext cx="1215191" cy="6422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业务驱动</a:t>
              </a:r>
              <a:br/>
              <a:r>
                <a:t>快速反馈</a:t>
              </a:r>
            </a:p>
          </p:txBody>
        </p:sp>
        <p:sp>
          <p:nvSpPr>
            <p:cNvPr id="889" name="Shape 889"/>
            <p:cNvSpPr/>
            <p:nvPr/>
          </p:nvSpPr>
          <p:spPr>
            <a:xfrm>
              <a:off x="5478894" y="2631293"/>
              <a:ext cx="4586843" cy="226647"/>
            </a:xfrm>
            <a:prstGeom prst="leftRightArrow">
              <a:avLst>
                <a:gd name="adj1" fmla="val 32000"/>
                <a:gd name="adj2" fmla="val 242082"/>
              </a:avLst>
            </a:prstGeom>
            <a:solidFill>
              <a:srgbClr val="0365C0">
                <a:alpha val="98970"/>
              </a:srgbClr>
            </a:solidFill>
            <a:ln w="12700" cap="flat">
              <a:noFill/>
              <a:miter lim="400000"/>
            </a:ln>
            <a:effectLst/>
          </p:spPr>
          <p:txBody>
            <a:bodyPr wrap="square" lIns="50800" tIns="50800" rIns="50800" bIns="50800" numCol="1" anchor="ctr">
              <a:noAutofit/>
            </a:bodyPr>
            <a:lstStyle/>
            <a:p>
              <a:pPr defTabSz="584200">
                <a:spcBef>
                  <a:spcPts val="2400"/>
                </a:spcBef>
                <a:defRPr b="1" cap="all" spc="-144" sz="3600">
                  <a:solidFill>
                    <a:srgbClr val="FFFFFF"/>
                  </a:solidFill>
                  <a:latin typeface="+mn-lt"/>
                  <a:ea typeface="+mn-ea"/>
                  <a:cs typeface="+mn-cs"/>
                  <a:sym typeface="Helvetica"/>
                </a:defRPr>
              </a:pPr>
            </a:p>
          </p:txBody>
        </p:sp>
        <p:sp>
          <p:nvSpPr>
            <p:cNvPr id="890" name="Shape 890"/>
            <p:cNvSpPr/>
            <p:nvPr/>
          </p:nvSpPr>
          <p:spPr>
            <a:xfrm>
              <a:off x="7817425" y="2294159"/>
              <a:ext cx="1323024" cy="42397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000">
                  <a:latin typeface="+mn-lt"/>
                  <a:ea typeface="+mn-ea"/>
                  <a:cs typeface="+mn-cs"/>
                  <a:sym typeface="Helvetica"/>
                </a:defRPr>
              </a:lvl1pPr>
            </a:lstStyle>
            <a:p>
              <a:pPr/>
              <a:r>
                <a:t>DevOps</a:t>
              </a:r>
            </a:p>
          </p:txBody>
        </p:sp>
        <p:sp>
          <p:nvSpPr>
            <p:cNvPr id="891" name="Shape 891"/>
            <p:cNvSpPr/>
            <p:nvPr/>
          </p:nvSpPr>
          <p:spPr>
            <a:xfrm>
              <a:off x="7839050" y="1650042"/>
              <a:ext cx="1038154" cy="4173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运维协作</a:t>
              </a:r>
              <a:br/>
              <a:r>
                <a:t>自动化</a:t>
              </a:r>
            </a:p>
          </p:txBody>
        </p:sp>
        <p:sp>
          <p:nvSpPr>
            <p:cNvPr id="892" name="Shape 892"/>
            <p:cNvSpPr/>
            <p:nvPr/>
          </p:nvSpPr>
          <p:spPr>
            <a:xfrm rot="5400000">
              <a:off x="5968110" y="3842929"/>
              <a:ext cx="720083" cy="576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3385" y="0"/>
                    <a:pt x="7560" y="0"/>
                  </a:cubicBezTo>
                  <a:lnTo>
                    <a:pt x="10928" y="0"/>
                  </a:lnTo>
                  <a:cubicBezTo>
                    <a:pt x="15103" y="0"/>
                    <a:pt x="18488" y="4231"/>
                    <a:pt x="18488" y="9450"/>
                  </a:cubicBezTo>
                  <a:lnTo>
                    <a:pt x="18488" y="10800"/>
                  </a:lnTo>
                  <a:lnTo>
                    <a:pt x="21600" y="10800"/>
                  </a:lnTo>
                  <a:lnTo>
                    <a:pt x="17280" y="16200"/>
                  </a:lnTo>
                  <a:lnTo>
                    <a:pt x="12960" y="10800"/>
                  </a:lnTo>
                  <a:lnTo>
                    <a:pt x="16072" y="10800"/>
                  </a:lnTo>
                  <a:lnTo>
                    <a:pt x="16072" y="9450"/>
                  </a:lnTo>
                  <a:cubicBezTo>
                    <a:pt x="16072" y="5898"/>
                    <a:pt x="13769" y="3019"/>
                    <a:pt x="10928" y="3019"/>
                  </a:cubicBezTo>
                  <a:lnTo>
                    <a:pt x="7560" y="3019"/>
                  </a:lnTo>
                  <a:cubicBezTo>
                    <a:pt x="4719" y="3019"/>
                    <a:pt x="2415" y="5898"/>
                    <a:pt x="2415" y="9450"/>
                  </a:cubicBezTo>
                  <a:lnTo>
                    <a:pt x="2415" y="21600"/>
                  </a:lnTo>
                  <a:close/>
                </a:path>
              </a:pathLst>
            </a:custGeom>
            <a:solidFill>
              <a:srgbClr val="808080"/>
            </a:solidFill>
            <a:ln w="12700" cap="flat">
              <a:noFill/>
              <a:miter lim="400000"/>
            </a:ln>
            <a:effectLst>
              <a:outerShdw sx="100000" sy="100000" kx="0" ky="0" algn="b" rotWithShape="0" blurRad="38100" dist="23000" dir="5400000">
                <a:srgbClr val="000000">
                  <a:alpha val="35000"/>
                </a:srgbClr>
              </a:outerShdw>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893" name="Shape 893"/>
            <p:cNvSpPr/>
            <p:nvPr/>
          </p:nvSpPr>
          <p:spPr>
            <a:xfrm rot="10800000">
              <a:off x="5689473" y="4312523"/>
              <a:ext cx="2002020" cy="431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9450"/>
                  </a:lnTo>
                  <a:cubicBezTo>
                    <a:pt x="0" y="4231"/>
                    <a:pt x="1209" y="0"/>
                    <a:pt x="2700" y="0"/>
                  </a:cubicBezTo>
                  <a:lnTo>
                    <a:pt x="18129" y="0"/>
                  </a:lnTo>
                  <a:cubicBezTo>
                    <a:pt x="19620" y="0"/>
                    <a:pt x="20829" y="4231"/>
                    <a:pt x="20829" y="9450"/>
                  </a:cubicBezTo>
                  <a:lnTo>
                    <a:pt x="20829" y="10800"/>
                  </a:lnTo>
                  <a:lnTo>
                    <a:pt x="21600" y="10800"/>
                  </a:lnTo>
                  <a:lnTo>
                    <a:pt x="20057" y="16200"/>
                  </a:lnTo>
                  <a:lnTo>
                    <a:pt x="18514" y="10800"/>
                  </a:lnTo>
                  <a:lnTo>
                    <a:pt x="19286" y="10800"/>
                  </a:lnTo>
                  <a:lnTo>
                    <a:pt x="19286" y="9450"/>
                  </a:lnTo>
                  <a:cubicBezTo>
                    <a:pt x="19286" y="7213"/>
                    <a:pt x="18768" y="5400"/>
                    <a:pt x="18129" y="5400"/>
                  </a:cubicBezTo>
                  <a:lnTo>
                    <a:pt x="2700" y="5400"/>
                  </a:lnTo>
                  <a:cubicBezTo>
                    <a:pt x="2061" y="5400"/>
                    <a:pt x="1543" y="7213"/>
                    <a:pt x="1543" y="9450"/>
                  </a:cubicBezTo>
                  <a:lnTo>
                    <a:pt x="1543"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894" name="Shape 894"/>
            <p:cNvSpPr/>
            <p:nvPr/>
          </p:nvSpPr>
          <p:spPr>
            <a:xfrm rot="10800000">
              <a:off x="1954866" y="4347317"/>
              <a:ext cx="9572807" cy="167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968"/>
                  </a:lnTo>
                  <a:cubicBezTo>
                    <a:pt x="0" y="2224"/>
                    <a:pt x="375" y="0"/>
                    <a:pt x="837" y="0"/>
                  </a:cubicBezTo>
                  <a:lnTo>
                    <a:pt x="20485" y="0"/>
                  </a:lnTo>
                  <a:cubicBezTo>
                    <a:pt x="20947" y="0"/>
                    <a:pt x="21322" y="2224"/>
                    <a:pt x="21322" y="4968"/>
                  </a:cubicBezTo>
                  <a:lnTo>
                    <a:pt x="21322" y="18094"/>
                  </a:lnTo>
                  <a:lnTo>
                    <a:pt x="21600" y="18094"/>
                  </a:lnTo>
                  <a:lnTo>
                    <a:pt x="21183" y="20938"/>
                  </a:lnTo>
                  <a:lnTo>
                    <a:pt x="20766" y="18094"/>
                  </a:lnTo>
                  <a:lnTo>
                    <a:pt x="21045" y="18094"/>
                  </a:lnTo>
                  <a:lnTo>
                    <a:pt x="21045" y="4968"/>
                  </a:lnTo>
                  <a:cubicBezTo>
                    <a:pt x="21045" y="3134"/>
                    <a:pt x="20794" y="1646"/>
                    <a:pt x="20485" y="1646"/>
                  </a:cubicBezTo>
                  <a:lnTo>
                    <a:pt x="837" y="1646"/>
                  </a:lnTo>
                  <a:cubicBezTo>
                    <a:pt x="528" y="1646"/>
                    <a:pt x="277" y="3134"/>
                    <a:pt x="277" y="4968"/>
                  </a:cubicBezTo>
                  <a:lnTo>
                    <a:pt x="277" y="2160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895" name="Shape 895"/>
            <p:cNvSpPr/>
            <p:nvPr/>
          </p:nvSpPr>
          <p:spPr>
            <a:xfrm rot="10800000">
              <a:off x="3920018" y="4249439"/>
              <a:ext cx="3771475" cy="8640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721"/>
                  </a:lnTo>
                  <a:cubicBezTo>
                    <a:pt x="0" y="2561"/>
                    <a:pt x="788" y="0"/>
                    <a:pt x="1760" y="0"/>
                  </a:cubicBezTo>
                  <a:lnTo>
                    <a:pt x="19156" y="0"/>
                  </a:lnTo>
                  <a:cubicBezTo>
                    <a:pt x="20128" y="0"/>
                    <a:pt x="20916" y="2561"/>
                    <a:pt x="20916" y="5721"/>
                  </a:cubicBezTo>
                  <a:lnTo>
                    <a:pt x="21600" y="5721"/>
                  </a:lnTo>
                  <a:lnTo>
                    <a:pt x="20525" y="10168"/>
                  </a:lnTo>
                  <a:lnTo>
                    <a:pt x="19449" y="5721"/>
                  </a:lnTo>
                  <a:lnTo>
                    <a:pt x="20133" y="5721"/>
                  </a:lnTo>
                  <a:cubicBezTo>
                    <a:pt x="20133" y="3965"/>
                    <a:pt x="19696" y="2543"/>
                    <a:pt x="19156" y="2543"/>
                  </a:cubicBezTo>
                  <a:lnTo>
                    <a:pt x="1760" y="2543"/>
                  </a:lnTo>
                  <a:cubicBezTo>
                    <a:pt x="1220" y="2543"/>
                    <a:pt x="782" y="3965"/>
                    <a:pt x="782" y="5721"/>
                  </a:cubicBezTo>
                  <a:lnTo>
                    <a:pt x="782"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896" name="Shape 896"/>
            <p:cNvSpPr/>
            <p:nvPr/>
          </p:nvSpPr>
          <p:spPr>
            <a:xfrm rot="10800000">
              <a:off x="2217229" y="4604623"/>
              <a:ext cx="5474264" cy="8395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5721"/>
                  </a:lnTo>
                  <a:cubicBezTo>
                    <a:pt x="0" y="2561"/>
                    <a:pt x="788" y="0"/>
                    <a:pt x="1760" y="0"/>
                  </a:cubicBezTo>
                  <a:lnTo>
                    <a:pt x="19156" y="0"/>
                  </a:lnTo>
                  <a:cubicBezTo>
                    <a:pt x="20128" y="0"/>
                    <a:pt x="20916" y="2561"/>
                    <a:pt x="20916" y="5721"/>
                  </a:cubicBezTo>
                  <a:lnTo>
                    <a:pt x="21600" y="5721"/>
                  </a:lnTo>
                  <a:lnTo>
                    <a:pt x="20525" y="10168"/>
                  </a:lnTo>
                  <a:lnTo>
                    <a:pt x="19449" y="5721"/>
                  </a:lnTo>
                  <a:lnTo>
                    <a:pt x="20133" y="5721"/>
                  </a:lnTo>
                  <a:cubicBezTo>
                    <a:pt x="20133" y="3965"/>
                    <a:pt x="19696" y="2543"/>
                    <a:pt x="19156" y="2543"/>
                  </a:cubicBezTo>
                  <a:lnTo>
                    <a:pt x="1760" y="2543"/>
                  </a:lnTo>
                  <a:cubicBezTo>
                    <a:pt x="1220" y="2543"/>
                    <a:pt x="782" y="3965"/>
                    <a:pt x="782" y="5721"/>
                  </a:cubicBezTo>
                  <a:lnTo>
                    <a:pt x="782" y="21600"/>
                  </a:lnTo>
                  <a:close/>
                </a:path>
              </a:pathLst>
            </a:custGeom>
            <a:solidFill>
              <a:srgbClr val="808080"/>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sp>
          <p:nvSpPr>
            <p:cNvPr id="897" name="Shape 897"/>
            <p:cNvSpPr/>
            <p:nvPr/>
          </p:nvSpPr>
          <p:spPr>
            <a:xfrm>
              <a:off x="4469297" y="6047491"/>
              <a:ext cx="2768465"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2200">
                  <a:latin typeface="+mn-lt"/>
                  <a:ea typeface="+mn-ea"/>
                  <a:cs typeface="+mn-cs"/>
                  <a:sym typeface="Helvetica"/>
                </a:defRPr>
              </a:lvl1pPr>
            </a:lstStyle>
            <a:p>
              <a:pPr>
                <a:defRPr sz="1800"/>
              </a:pPr>
              <a:r>
                <a:rPr sz="2200"/>
                <a:t>持续交付 - - 反馈闭环</a:t>
              </a:r>
            </a:p>
          </p:txBody>
        </p:sp>
        <p:sp>
          <p:nvSpPr>
            <p:cNvPr id="898" name="Shape 898"/>
            <p:cNvSpPr/>
            <p:nvPr/>
          </p:nvSpPr>
          <p:spPr>
            <a:xfrm>
              <a:off x="4403689" y="615439"/>
              <a:ext cx="2768464"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584200">
                <a:defRPr b="1" sz="2200">
                  <a:latin typeface="+mn-lt"/>
                  <a:ea typeface="+mn-ea"/>
                  <a:cs typeface="+mn-cs"/>
                  <a:sym typeface="Helvetica"/>
                </a:defRPr>
              </a:lvl1pPr>
            </a:lstStyle>
            <a:p>
              <a:pPr>
                <a:defRPr sz="1800"/>
              </a:pPr>
              <a:r>
                <a:rPr sz="2200"/>
                <a:t>持续交付 - - 正向流程</a:t>
              </a:r>
            </a:p>
          </p:txBody>
        </p:sp>
        <p:sp>
          <p:nvSpPr>
            <p:cNvPr id="899" name="Shape 899"/>
            <p:cNvSpPr/>
            <p:nvPr/>
          </p:nvSpPr>
          <p:spPr>
            <a:xfrm rot="10800000">
              <a:off x="2040209" y="1256116"/>
              <a:ext cx="9572808" cy="2127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6632"/>
                  </a:lnTo>
                  <a:cubicBezTo>
                    <a:pt x="21600" y="19376"/>
                    <a:pt x="21225" y="21600"/>
                    <a:pt x="20763" y="21600"/>
                  </a:cubicBezTo>
                  <a:lnTo>
                    <a:pt x="1115" y="21600"/>
                  </a:lnTo>
                  <a:cubicBezTo>
                    <a:pt x="653" y="21600"/>
                    <a:pt x="278" y="19376"/>
                    <a:pt x="278" y="16632"/>
                  </a:cubicBezTo>
                  <a:lnTo>
                    <a:pt x="278" y="3506"/>
                  </a:lnTo>
                  <a:lnTo>
                    <a:pt x="0" y="3506"/>
                  </a:lnTo>
                  <a:lnTo>
                    <a:pt x="417" y="662"/>
                  </a:lnTo>
                  <a:lnTo>
                    <a:pt x="834" y="3506"/>
                  </a:lnTo>
                  <a:lnTo>
                    <a:pt x="555" y="3506"/>
                  </a:lnTo>
                  <a:lnTo>
                    <a:pt x="555" y="16632"/>
                  </a:lnTo>
                  <a:cubicBezTo>
                    <a:pt x="555" y="18466"/>
                    <a:pt x="806" y="19954"/>
                    <a:pt x="1115" y="19954"/>
                  </a:cubicBezTo>
                  <a:lnTo>
                    <a:pt x="20763" y="19954"/>
                  </a:lnTo>
                  <a:cubicBezTo>
                    <a:pt x="21072" y="19954"/>
                    <a:pt x="21323" y="18466"/>
                    <a:pt x="21323" y="16632"/>
                  </a:cubicBezTo>
                  <a:lnTo>
                    <a:pt x="21323" y="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grpSp>
          <p:nvGrpSpPr>
            <p:cNvPr id="902" name="Group 902"/>
            <p:cNvGrpSpPr/>
            <p:nvPr/>
          </p:nvGrpSpPr>
          <p:grpSpPr>
            <a:xfrm>
              <a:off x="7435957" y="209188"/>
              <a:ext cx="1735349" cy="864228"/>
              <a:chOff x="0" y="0"/>
              <a:chExt cx="1735348" cy="864226"/>
            </a:xfrm>
          </p:grpSpPr>
          <p:sp>
            <p:nvSpPr>
              <p:cNvPr id="900" name="Shape 900"/>
              <p:cNvSpPr/>
              <p:nvPr/>
            </p:nvSpPr>
            <p:spPr>
              <a:xfrm>
                <a:off x="0" y="0"/>
                <a:ext cx="1735349" cy="864227"/>
              </a:xfrm>
              <a:prstGeom prst="wedgeEllipseCallout">
                <a:avLst>
                  <a:gd name="adj1" fmla="val -67595"/>
                  <a:gd name="adj2" fmla="val 21864"/>
                </a:avLst>
              </a:prstGeom>
              <a:solidFill>
                <a:srgbClr val="F5D328"/>
              </a:soli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901" name="Shape 901"/>
              <p:cNvSpPr/>
              <p:nvPr/>
            </p:nvSpPr>
            <p:spPr>
              <a:xfrm>
                <a:off x="76785" y="220762"/>
                <a:ext cx="1585944"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lgn="ctr" defTabSz="584200">
                  <a:defRPr b="1" sz="1500">
                    <a:latin typeface="+mn-lt"/>
                    <a:ea typeface="+mn-ea"/>
                    <a:cs typeface="+mn-cs"/>
                    <a:sym typeface="Helvetica"/>
                  </a:defRPr>
                </a:pPr>
                <a:r>
                  <a:t>批量的、频繁的</a:t>
                </a:r>
                <a:br/>
                <a:r>
                  <a:t>价值传递</a:t>
                </a:r>
              </a:p>
            </p:txBody>
          </p:sp>
        </p:grpSp>
        <p:sp>
          <p:nvSpPr>
            <p:cNvPr id="903" name="Shape 903"/>
            <p:cNvSpPr/>
            <p:nvPr/>
          </p:nvSpPr>
          <p:spPr>
            <a:xfrm rot="10800000">
              <a:off x="3665488" y="4360017"/>
              <a:ext cx="7849486" cy="1670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4968"/>
                  </a:lnTo>
                  <a:cubicBezTo>
                    <a:pt x="0" y="2224"/>
                    <a:pt x="375" y="0"/>
                    <a:pt x="837" y="0"/>
                  </a:cubicBezTo>
                  <a:lnTo>
                    <a:pt x="20485" y="0"/>
                  </a:lnTo>
                  <a:cubicBezTo>
                    <a:pt x="20947" y="0"/>
                    <a:pt x="21322" y="2224"/>
                    <a:pt x="21322" y="4968"/>
                  </a:cubicBezTo>
                  <a:lnTo>
                    <a:pt x="21322" y="18094"/>
                  </a:lnTo>
                  <a:lnTo>
                    <a:pt x="21600" y="18094"/>
                  </a:lnTo>
                  <a:lnTo>
                    <a:pt x="21183" y="20938"/>
                  </a:lnTo>
                  <a:lnTo>
                    <a:pt x="20766" y="18094"/>
                  </a:lnTo>
                  <a:lnTo>
                    <a:pt x="21045" y="18094"/>
                  </a:lnTo>
                  <a:lnTo>
                    <a:pt x="21045" y="4968"/>
                  </a:lnTo>
                  <a:cubicBezTo>
                    <a:pt x="21045" y="3134"/>
                    <a:pt x="20794" y="1646"/>
                    <a:pt x="20485" y="1646"/>
                  </a:cubicBezTo>
                  <a:lnTo>
                    <a:pt x="837" y="1646"/>
                  </a:lnTo>
                  <a:cubicBezTo>
                    <a:pt x="528" y="1646"/>
                    <a:pt x="277" y="3134"/>
                    <a:pt x="277" y="4968"/>
                  </a:cubicBezTo>
                  <a:lnTo>
                    <a:pt x="277" y="21600"/>
                  </a:lnTo>
                  <a:close/>
                </a:path>
              </a:pathLst>
            </a:custGeom>
            <a:solidFill>
              <a:srgbClr val="215968"/>
            </a:solidFill>
            <a:ln w="12700" cap="flat">
              <a:noFill/>
              <a:miter lim="400000"/>
            </a:ln>
            <a:effectLst/>
          </p:spPr>
          <p:txBody>
            <a:bodyPr wrap="square" lIns="50800" tIns="50800" rIns="50800" bIns="50800" numCol="1" anchor="ctr">
              <a:noAutofit/>
            </a:bodyPr>
            <a:lstStyle/>
            <a:p>
              <a:pPr defTabSz="914306">
                <a:spcBef>
                  <a:spcPts val="2400"/>
                </a:spcBef>
                <a:defRPr b="1" cap="all" spc="-72" sz="1800">
                  <a:solidFill>
                    <a:srgbClr val="C82506"/>
                  </a:solidFill>
                </a:defRPr>
              </a:pPr>
            </a:p>
          </p:txBody>
        </p:sp>
        <p:grpSp>
          <p:nvGrpSpPr>
            <p:cNvPr id="906" name="Group 906"/>
            <p:cNvGrpSpPr/>
            <p:nvPr/>
          </p:nvGrpSpPr>
          <p:grpSpPr>
            <a:xfrm>
              <a:off x="7410025" y="6082765"/>
              <a:ext cx="1740783" cy="866935"/>
              <a:chOff x="0" y="0"/>
              <a:chExt cx="1740782" cy="866933"/>
            </a:xfrm>
          </p:grpSpPr>
          <p:sp>
            <p:nvSpPr>
              <p:cNvPr id="904" name="Shape 904"/>
              <p:cNvSpPr/>
              <p:nvPr/>
            </p:nvSpPr>
            <p:spPr>
              <a:xfrm>
                <a:off x="0" y="0"/>
                <a:ext cx="1740783" cy="866934"/>
              </a:xfrm>
              <a:prstGeom prst="wedgeEllipseCallout">
                <a:avLst>
                  <a:gd name="adj1" fmla="val -63813"/>
                  <a:gd name="adj2" fmla="val -25103"/>
                </a:avLst>
              </a:prstGeom>
              <a:solidFill>
                <a:srgbClr val="F5D328"/>
              </a:solid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defTabSz="584200">
                  <a:spcBef>
                    <a:spcPts val="2400"/>
                  </a:spcBef>
                  <a:defRPr b="1" cap="all" spc="-72" sz="1800">
                    <a:solidFill>
                      <a:srgbClr val="C82506"/>
                    </a:solidFill>
                    <a:latin typeface="+mn-lt"/>
                    <a:ea typeface="+mn-ea"/>
                    <a:cs typeface="+mn-cs"/>
                    <a:sym typeface="Helvetica"/>
                  </a:defRPr>
                </a:pPr>
              </a:p>
            </p:txBody>
          </p:sp>
          <p:sp>
            <p:nvSpPr>
              <p:cNvPr id="905" name="Shape 905"/>
              <p:cNvSpPr/>
              <p:nvPr/>
            </p:nvSpPr>
            <p:spPr>
              <a:xfrm>
                <a:off x="127985" y="223344"/>
                <a:ext cx="1590911" cy="4204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defTabSz="584200">
                  <a:defRPr b="1" sz="1500">
                    <a:latin typeface="+mn-lt"/>
                    <a:ea typeface="+mn-ea"/>
                    <a:cs typeface="+mn-cs"/>
                    <a:sym typeface="Helvetica"/>
                  </a:defRPr>
                </a:pPr>
                <a:r>
                  <a:t>快速验证</a:t>
                </a:r>
                <a:br/>
                <a:r>
                  <a:t>快速反馈</a:t>
                </a:r>
              </a:p>
            </p:txBody>
          </p:sp>
        </p:grpSp>
        <p:sp>
          <p:nvSpPr>
            <p:cNvPr id="907" name="Shape 907"/>
            <p:cNvSpPr/>
            <p:nvPr/>
          </p:nvSpPr>
          <p:spPr>
            <a:xfrm>
              <a:off x="0" y="3866905"/>
              <a:ext cx="1812682" cy="350314"/>
            </a:xfrm>
            <a:prstGeom prst="rightArrow">
              <a:avLst>
                <a:gd name="adj1" fmla="val 32000"/>
                <a:gd name="adj2" fmla="val 232021"/>
              </a:avLst>
            </a:prstGeom>
            <a:solidFill>
              <a:srgbClr val="0365C0"/>
            </a:solidFill>
            <a:ln w="12700" cap="flat">
              <a:noFill/>
              <a:miter lim="400000"/>
            </a:ln>
            <a:effectLst/>
          </p:spPr>
          <p:txBody>
            <a:bodyPr wrap="square" lIns="65023" tIns="65023" rIns="65023" bIns="65023" numCol="1" anchor="ctr">
              <a:noAutofit/>
            </a:bodyPr>
            <a:lstStyle/>
            <a:p>
              <a:pPr/>
            </a:p>
          </p:txBody>
        </p:sp>
        <p:sp>
          <p:nvSpPr>
            <p:cNvPr id="908" name="Shape 908"/>
            <p:cNvSpPr/>
            <p:nvPr/>
          </p:nvSpPr>
          <p:spPr>
            <a:xfrm>
              <a:off x="365376" y="3540273"/>
              <a:ext cx="650129" cy="4348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lgn="ctr" defTabSz="914306">
                <a:defRPr b="1" sz="2000">
                  <a:solidFill>
                    <a:schemeClr val="accent6">
                      <a:satOff val="-35873"/>
                      <a:lumOff val="-12431"/>
                    </a:schemeClr>
                  </a:solidFill>
                </a:defRPr>
              </a:lvl1pPr>
            </a:lstStyle>
            <a:p>
              <a:pPr/>
              <a:r>
                <a:t>MVP</a:t>
              </a:r>
            </a:p>
          </p:txBody>
        </p:sp>
        <p:sp>
          <p:nvSpPr>
            <p:cNvPr id="909" name="Shape 909"/>
            <p:cNvSpPr/>
            <p:nvPr/>
          </p:nvSpPr>
          <p:spPr>
            <a:xfrm>
              <a:off x="1059649" y="0"/>
              <a:ext cx="2557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持续交付</a:t>
              </a:r>
            </a:p>
          </p:txBody>
        </p:sp>
      </p:gr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4" name="Shape 9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15" name="Shape 915"/>
          <p:cNvSpPr/>
          <p:nvPr/>
        </p:nvSpPr>
        <p:spPr>
          <a:xfrm>
            <a:off x="1320047" y="3001098"/>
            <a:ext cx="10364706" cy="5791968"/>
          </a:xfrm>
          <a:prstGeom prst="rect">
            <a:avLst/>
          </a:prstGeom>
          <a:ln w="25400">
            <a:solidFill>
              <a:srgbClr val="85888D"/>
            </a:solidFill>
            <a:miter lim="400000"/>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916" name="Shape 916"/>
          <p:cNvSpPr/>
          <p:nvPr/>
        </p:nvSpPr>
        <p:spPr>
          <a:xfrm>
            <a:off x="1334335" y="6989147"/>
            <a:ext cx="10336130" cy="1793135"/>
          </a:xfrm>
          <a:prstGeom prst="rect">
            <a:avLst/>
          </a:prstGeom>
          <a:blipFill>
            <a:blip r:embed="rId2"/>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组织协同</a:t>
            </a:r>
          </a:p>
        </p:txBody>
      </p:sp>
      <p:sp>
        <p:nvSpPr>
          <p:cNvPr id="917" name="Shape 917"/>
          <p:cNvSpPr/>
          <p:nvPr/>
        </p:nvSpPr>
        <p:spPr>
          <a:xfrm>
            <a:off x="3403712" y="4818807"/>
            <a:ext cx="2058619" cy="2139502"/>
          </a:xfrm>
          <a:prstGeom prst="rect">
            <a:avLst/>
          </a:prstGeom>
          <a:blipFill>
            <a:blip r:embed="rId3"/>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环境管理</a:t>
            </a:r>
          </a:p>
        </p:txBody>
      </p:sp>
      <p:sp>
        <p:nvSpPr>
          <p:cNvPr id="918" name="Shape 918"/>
          <p:cNvSpPr/>
          <p:nvPr/>
        </p:nvSpPr>
        <p:spPr>
          <a:xfrm>
            <a:off x="5473861" y="4818807"/>
            <a:ext cx="2058619" cy="2139502"/>
          </a:xfrm>
          <a:prstGeom prst="rect">
            <a:avLst/>
          </a:prstGeom>
          <a:blipFill>
            <a:blip r:embed="rId3"/>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数据管理</a:t>
            </a:r>
          </a:p>
        </p:txBody>
      </p:sp>
      <p:sp>
        <p:nvSpPr>
          <p:cNvPr id="919" name="Shape 919"/>
          <p:cNvSpPr/>
          <p:nvPr/>
        </p:nvSpPr>
        <p:spPr>
          <a:xfrm>
            <a:off x="7542468" y="3013810"/>
            <a:ext cx="2058619" cy="3946881"/>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松耦合架构</a:t>
            </a:r>
          </a:p>
        </p:txBody>
      </p:sp>
      <p:sp>
        <p:nvSpPr>
          <p:cNvPr id="920" name="Shape 920"/>
          <p:cNvSpPr/>
          <p:nvPr/>
        </p:nvSpPr>
        <p:spPr>
          <a:xfrm>
            <a:off x="9611845" y="3010522"/>
            <a:ext cx="2058620" cy="3953458"/>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反馈验证</a:t>
            </a:r>
          </a:p>
        </p:txBody>
      </p:sp>
      <p:sp>
        <p:nvSpPr>
          <p:cNvPr id="921" name="Shape 921"/>
          <p:cNvSpPr/>
          <p:nvPr/>
        </p:nvSpPr>
        <p:spPr>
          <a:xfrm>
            <a:off x="1328955" y="3011882"/>
            <a:ext cx="6208134" cy="1793135"/>
          </a:xfrm>
          <a:prstGeom prst="rect">
            <a:avLst/>
          </a:pr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持续部署</a:t>
            </a:r>
          </a:p>
        </p:txBody>
      </p:sp>
      <p:sp>
        <p:nvSpPr>
          <p:cNvPr id="922" name="Shape 922"/>
          <p:cNvSpPr/>
          <p:nvPr/>
        </p:nvSpPr>
        <p:spPr>
          <a:xfrm>
            <a:off x="1333563" y="4818807"/>
            <a:ext cx="2058620" cy="2139502"/>
          </a:xfrm>
          <a:prstGeom prst="rect">
            <a:avLst/>
          </a:prstGeom>
          <a:blipFill>
            <a:blip r:embed="rId3"/>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a:solidFill>
                  <a:srgbClr val="FFFFFF"/>
                </a:solidFill>
                <a:latin typeface="Helvetica Light"/>
                <a:ea typeface="Helvetica Light"/>
                <a:cs typeface="Helvetica Light"/>
                <a:sym typeface="Helvetica Light"/>
              </a:defRPr>
            </a:lvl1pPr>
          </a:lstStyle>
          <a:p>
            <a:pPr/>
            <a:r>
              <a:t>内建质量</a:t>
            </a:r>
          </a:p>
        </p:txBody>
      </p:sp>
      <p:sp>
        <p:nvSpPr>
          <p:cNvPr id="923" name="Shape 923"/>
          <p:cNvSpPr/>
          <p:nvPr>
            <p:ph type="title" idx="4294967295"/>
          </p:nvPr>
        </p:nvSpPr>
        <p:spPr>
          <a:xfrm>
            <a:off x="1230039" y="1001156"/>
            <a:ext cx="12242801" cy="984251"/>
          </a:xfrm>
          <a:prstGeom prst="rect">
            <a:avLst/>
          </a:prstGeom>
        </p:spPr>
        <p:txBody>
          <a:bodyPr lIns="0" tIns="0" rIns="0" bIns="0"/>
          <a:lstStyle>
            <a:lvl1pPr algn="l" defTabSz="584200">
              <a:lnSpc>
                <a:spcPct val="70000"/>
              </a:lnSpc>
              <a:defRPr b="1" cap="all" spc="-280" sz="7000">
                <a:solidFill>
                  <a:srgbClr val="00B56E"/>
                </a:solidFill>
                <a:latin typeface="+mn-lt"/>
                <a:ea typeface="+mn-ea"/>
                <a:cs typeface="+mn-cs"/>
                <a:sym typeface="Helvetica"/>
              </a:defRPr>
            </a:lvl1pPr>
          </a:lstStyle>
          <a:p>
            <a:pPr/>
            <a:r>
              <a:t>持续交付能力成熟度模型</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lvl1pPr defTabSz="830862"/>
          </a:lstStyle>
          <a:p>
            <a:pPr/>
            <a:fld id="{86CB4B4D-7CA3-9044-876B-883B54F8677D}" type="slidenum"/>
          </a:p>
        </p:txBody>
      </p:sp>
      <p:sp>
        <p:nvSpPr>
          <p:cNvPr id="423" name="Shape 423"/>
          <p:cNvSpPr/>
          <p:nvPr>
            <p:ph type="title"/>
          </p:nvPr>
        </p:nvSpPr>
        <p:spPr>
          <a:xfrm>
            <a:off x="380999" y="126576"/>
            <a:ext cx="12242801" cy="984251"/>
          </a:xfrm>
          <a:prstGeom prst="rect">
            <a:avLst/>
          </a:prstGeom>
        </p:spPr>
        <p:txBody>
          <a:bodyPr/>
          <a:lstStyle>
            <a:lvl1pPr defTabSz="830862">
              <a:defRPr spc="-280" sz="7000"/>
            </a:lvl1pPr>
          </a:lstStyle>
          <a:p>
            <a:pPr/>
            <a:r>
              <a:t>第二天</a:t>
            </a:r>
          </a:p>
        </p:txBody>
      </p:sp>
      <p:sp>
        <p:nvSpPr>
          <p:cNvPr id="424" name="Shape 424"/>
          <p:cNvSpPr/>
          <p:nvPr/>
        </p:nvSpPr>
        <p:spPr>
          <a:xfrm>
            <a:off x="3307455" y="2227455"/>
            <a:ext cx="6402590" cy="18120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微服务架构进阶</a:t>
            </a:r>
          </a:p>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案例-广告系统微服务架构演进</a:t>
            </a:r>
          </a:p>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遗留系统改造实践</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5" name="Shape 925"/>
          <p:cNvSpPr/>
          <p:nvPr>
            <p:ph type="title"/>
          </p:nvPr>
        </p:nvSpPr>
        <p:spPr>
          <a:xfrm>
            <a:off x="380999" y="234949"/>
            <a:ext cx="12242801" cy="984251"/>
          </a:xfrm>
          <a:prstGeom prst="rect">
            <a:avLst/>
          </a:prstGeom>
        </p:spPr>
        <p:txBody>
          <a:bodyPr/>
          <a:lstStyle>
            <a:lvl1pPr>
              <a:defRPr spc="-280" sz="7000"/>
            </a:lvl1pPr>
          </a:lstStyle>
          <a:p>
            <a:pPr/>
            <a:r>
              <a:t>容器化技术</a:t>
            </a:r>
          </a:p>
        </p:txBody>
      </p:sp>
      <p:sp>
        <p:nvSpPr>
          <p:cNvPr id="926" name="Shape 92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27" name="pasted-image.png"/>
          <p:cNvPicPr>
            <a:picLocks noChangeAspect="1"/>
          </p:cNvPicPr>
          <p:nvPr/>
        </p:nvPicPr>
        <p:blipFill>
          <a:blip r:embed="rId3">
            <a:extLst/>
          </a:blip>
          <a:stretch>
            <a:fillRect/>
          </a:stretch>
        </p:blipFill>
        <p:spPr>
          <a:xfrm>
            <a:off x="171501" y="6048309"/>
            <a:ext cx="12674498" cy="3481826"/>
          </a:xfrm>
          <a:prstGeom prst="rect">
            <a:avLst/>
          </a:prstGeom>
          <a:ln w="12700">
            <a:miter lim="400000"/>
          </a:ln>
        </p:spPr>
      </p:pic>
      <p:pic>
        <p:nvPicPr>
          <p:cNvPr id="928" name="pasted-image.png"/>
          <p:cNvPicPr>
            <a:picLocks noChangeAspect="1"/>
          </p:cNvPicPr>
          <p:nvPr/>
        </p:nvPicPr>
        <p:blipFill>
          <a:blip r:embed="rId4">
            <a:extLst/>
          </a:blip>
          <a:stretch>
            <a:fillRect/>
          </a:stretch>
        </p:blipFill>
        <p:spPr>
          <a:xfrm>
            <a:off x="275174" y="1942177"/>
            <a:ext cx="2796559" cy="3038237"/>
          </a:xfrm>
          <a:prstGeom prst="rect">
            <a:avLst/>
          </a:prstGeom>
          <a:ln w="12700">
            <a:miter lim="400000"/>
          </a:ln>
        </p:spPr>
      </p:pic>
      <p:sp>
        <p:nvSpPr>
          <p:cNvPr id="929" name="Shape 929"/>
          <p:cNvSpPr/>
          <p:nvPr/>
        </p:nvSpPr>
        <p:spPr>
          <a:xfrm>
            <a:off x="944854" y="4974182"/>
            <a:ext cx="1457199" cy="51232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spcBef>
                <a:spcPts val="1200"/>
              </a:spcBef>
              <a:buClr>
                <a:srgbClr val="00B56E"/>
              </a:buClr>
              <a:buFont typeface="Lucida Grande"/>
              <a:defRPr b="1" sz="3000"/>
            </a:lvl1pPr>
          </a:lstStyle>
          <a:p>
            <a:pPr/>
            <a:r>
              <a:t>虚拟机</a:t>
            </a:r>
          </a:p>
        </p:txBody>
      </p:sp>
      <p:grpSp>
        <p:nvGrpSpPr>
          <p:cNvPr id="932" name="Group 932"/>
          <p:cNvGrpSpPr/>
          <p:nvPr/>
        </p:nvGrpSpPr>
        <p:grpSpPr>
          <a:xfrm>
            <a:off x="4269293" y="2028019"/>
            <a:ext cx="3382228" cy="3481827"/>
            <a:chOff x="0" y="0"/>
            <a:chExt cx="3382227" cy="3481825"/>
          </a:xfrm>
        </p:grpSpPr>
        <p:pic>
          <p:nvPicPr>
            <p:cNvPr id="930" name="pasted-image.png"/>
            <p:cNvPicPr>
              <a:picLocks noChangeAspect="1"/>
            </p:cNvPicPr>
            <p:nvPr/>
          </p:nvPicPr>
          <p:blipFill>
            <a:blip r:embed="rId5">
              <a:extLst/>
            </a:blip>
            <a:stretch>
              <a:fillRect/>
            </a:stretch>
          </p:blipFill>
          <p:spPr>
            <a:xfrm>
              <a:off x="0" y="0"/>
              <a:ext cx="3382228" cy="2775162"/>
            </a:xfrm>
            <a:prstGeom prst="rect">
              <a:avLst/>
            </a:prstGeom>
            <a:ln w="12700" cap="flat">
              <a:noFill/>
              <a:miter lim="400000"/>
            </a:ln>
            <a:effectLst/>
          </p:spPr>
        </p:pic>
        <p:sp>
          <p:nvSpPr>
            <p:cNvPr id="931" name="Shape 931"/>
            <p:cNvSpPr/>
            <p:nvPr/>
          </p:nvSpPr>
          <p:spPr>
            <a:xfrm>
              <a:off x="1032838" y="2969507"/>
              <a:ext cx="1076199" cy="512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defTabSz="584200">
                <a:spcBef>
                  <a:spcPts val="1200"/>
                </a:spcBef>
                <a:buClr>
                  <a:srgbClr val="00B56E"/>
                </a:buClr>
                <a:buFont typeface="Lucida Grande"/>
                <a:defRPr b="1" sz="3000"/>
              </a:lvl1pPr>
            </a:lstStyle>
            <a:p>
              <a:pPr/>
              <a:r>
                <a:t>容器</a:t>
              </a:r>
            </a:p>
          </p:txBody>
        </p:sp>
      </p:grpSp>
      <p:sp>
        <p:nvSpPr>
          <p:cNvPr id="933" name="Shape 933"/>
          <p:cNvSpPr/>
          <p:nvPr/>
        </p:nvSpPr>
        <p:spPr>
          <a:xfrm>
            <a:off x="3037953" y="2826295"/>
            <a:ext cx="1270001" cy="1270001"/>
          </a:xfrm>
          <a:prstGeom prst="rightArrow">
            <a:avLst>
              <a:gd name="adj1" fmla="val 32000"/>
              <a:gd name="adj2" fmla="val 64000"/>
            </a:avLst>
          </a:prstGeom>
          <a:solidFill>
            <a:srgbClr val="FFFFFF"/>
          </a:solidFill>
          <a:ln w="25400">
            <a:solidFill>
              <a:schemeClr val="accent1"/>
            </a:solidFill>
            <a:beve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934" name="Shape 934"/>
          <p:cNvSpPr/>
          <p:nvPr/>
        </p:nvSpPr>
        <p:spPr>
          <a:xfrm>
            <a:off x="8313578" y="2117753"/>
            <a:ext cx="3548029" cy="52908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更高效的虚拟化</a:t>
            </a:r>
          </a:p>
        </p:txBody>
      </p:sp>
      <p:sp>
        <p:nvSpPr>
          <p:cNvPr id="935" name="Shape 935"/>
          <p:cNvSpPr/>
          <p:nvPr/>
        </p:nvSpPr>
        <p:spPr>
          <a:xfrm>
            <a:off x="8313578" y="2951837"/>
            <a:ext cx="3116229" cy="52908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更简单的管理</a:t>
            </a:r>
          </a:p>
        </p:txBody>
      </p:sp>
      <p:sp>
        <p:nvSpPr>
          <p:cNvPr id="936" name="Shape 936"/>
          <p:cNvSpPr/>
          <p:nvPr/>
        </p:nvSpPr>
        <p:spPr>
          <a:xfrm>
            <a:off x="8304372" y="3804087"/>
            <a:ext cx="3116229" cy="52908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更有效的部署</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0" name="Shape 940"/>
          <p:cNvSpPr/>
          <p:nvPr>
            <p:ph type="title"/>
          </p:nvPr>
        </p:nvSpPr>
        <p:spPr>
          <a:xfrm>
            <a:off x="380999" y="234949"/>
            <a:ext cx="12242801" cy="984251"/>
          </a:xfrm>
          <a:prstGeom prst="rect">
            <a:avLst/>
          </a:prstGeom>
        </p:spPr>
        <p:txBody>
          <a:bodyPr/>
          <a:lstStyle>
            <a:lvl1pPr defTabSz="543305">
              <a:defRPr spc="-260" sz="6510"/>
            </a:lvl1pPr>
          </a:lstStyle>
          <a:p>
            <a:pPr/>
            <a:r>
              <a:t>devops</a:t>
            </a:r>
          </a:p>
        </p:txBody>
      </p:sp>
      <p:sp>
        <p:nvSpPr>
          <p:cNvPr id="941" name="Shape 94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47" name="Group 947"/>
          <p:cNvGrpSpPr/>
          <p:nvPr/>
        </p:nvGrpSpPr>
        <p:grpSpPr>
          <a:xfrm>
            <a:off x="780078" y="2959034"/>
            <a:ext cx="11444644" cy="3340748"/>
            <a:chOff x="0" y="0"/>
            <a:chExt cx="11444642" cy="3340746"/>
          </a:xfrm>
        </p:grpSpPr>
        <p:pic>
          <p:nvPicPr>
            <p:cNvPr id="942" name="pasted-image.png"/>
            <p:cNvPicPr>
              <a:picLocks noChangeAspect="1"/>
            </p:cNvPicPr>
            <p:nvPr/>
          </p:nvPicPr>
          <p:blipFill>
            <a:blip r:embed="rId2">
              <a:extLst/>
            </a:blip>
            <a:stretch>
              <a:fillRect/>
            </a:stretch>
          </p:blipFill>
          <p:spPr>
            <a:xfrm>
              <a:off x="3440600" y="0"/>
              <a:ext cx="4752972" cy="3340747"/>
            </a:xfrm>
            <a:prstGeom prst="rect">
              <a:avLst/>
            </a:prstGeom>
            <a:ln w="12700" cap="flat">
              <a:noFill/>
              <a:miter lim="400000"/>
            </a:ln>
            <a:effectLst/>
          </p:spPr>
        </p:pic>
        <p:sp>
          <p:nvSpPr>
            <p:cNvPr id="943" name="Shape 943"/>
            <p:cNvSpPr/>
            <p:nvPr/>
          </p:nvSpPr>
          <p:spPr>
            <a:xfrm>
              <a:off x="0" y="922406"/>
              <a:ext cx="26844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“耐心”不足</a:t>
              </a:r>
            </a:p>
          </p:txBody>
        </p:sp>
        <p:sp>
          <p:nvSpPr>
            <p:cNvPr id="944" name="Shape 944"/>
            <p:cNvSpPr/>
            <p:nvPr/>
          </p:nvSpPr>
          <p:spPr>
            <a:xfrm>
              <a:off x="0" y="1800103"/>
              <a:ext cx="35480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忽略“真实世界”</a:t>
              </a:r>
            </a:p>
          </p:txBody>
        </p:sp>
        <p:sp>
          <p:nvSpPr>
            <p:cNvPr id="945" name="Shape 945"/>
            <p:cNvSpPr/>
            <p:nvPr/>
          </p:nvSpPr>
          <p:spPr>
            <a:xfrm>
              <a:off x="8307438" y="976801"/>
              <a:ext cx="2252629" cy="618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注重“稳”</a:t>
              </a:r>
            </a:p>
          </p:txBody>
        </p:sp>
        <p:sp>
          <p:nvSpPr>
            <p:cNvPr id="946" name="Shape 946"/>
            <p:cNvSpPr/>
            <p:nvPr/>
          </p:nvSpPr>
          <p:spPr>
            <a:xfrm>
              <a:off x="8328414" y="1834862"/>
              <a:ext cx="3116229" cy="5290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3400">
                  <a:latin typeface="+mn-lt"/>
                  <a:ea typeface="+mn-ea"/>
                  <a:cs typeface="+mn-cs"/>
                  <a:sym typeface="Helvetica"/>
                </a:defRPr>
              </a:pPr>
              <a:r>
                <a:t>对变化很谨慎</a:t>
              </a:r>
            </a:p>
          </p:txBody>
        </p:sp>
      </p:gr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9" name="Shape 949"/>
          <p:cNvSpPr/>
          <p:nvPr>
            <p:ph type="title"/>
          </p:nvPr>
        </p:nvSpPr>
        <p:spPr>
          <a:xfrm>
            <a:off x="380999" y="234949"/>
            <a:ext cx="12242801" cy="984251"/>
          </a:xfrm>
          <a:prstGeom prst="rect">
            <a:avLst/>
          </a:prstGeom>
        </p:spPr>
        <p:txBody>
          <a:bodyPr/>
          <a:lstStyle>
            <a:lvl1pPr defTabSz="543305">
              <a:defRPr spc="-260" sz="6510"/>
            </a:lvl1pPr>
          </a:lstStyle>
          <a:p>
            <a:pPr/>
            <a:r>
              <a:t>devops</a:t>
            </a:r>
          </a:p>
        </p:txBody>
      </p:sp>
      <p:sp>
        <p:nvSpPr>
          <p:cNvPr id="950" name="Shape 95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51" name="Shape 951"/>
          <p:cNvSpPr/>
          <p:nvPr/>
        </p:nvSpPr>
        <p:spPr>
          <a:xfrm>
            <a:off x="3294474" y="5334581"/>
            <a:ext cx="6415852" cy="2225549"/>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p>
            <a:pPr>
              <a:defRPr sz="2700"/>
            </a:pPr>
            <a:r>
              <a:t>DevOps is a set of practices intended to reduce the time between committing </a:t>
            </a:r>
          </a:p>
          <a:p>
            <a:pPr>
              <a:defRPr sz="2700"/>
            </a:pPr>
            <a:r>
              <a:t>a change to system and the change being place into production, while ensuring high quality.</a:t>
            </a:r>
          </a:p>
        </p:txBody>
      </p:sp>
      <p:sp>
        <p:nvSpPr>
          <p:cNvPr id="952" name="Shape 952"/>
          <p:cNvSpPr/>
          <p:nvPr/>
        </p:nvSpPr>
        <p:spPr>
          <a:xfrm>
            <a:off x="4032868" y="7794464"/>
            <a:ext cx="1586538"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300789" indent="-300789">
              <a:buClr>
                <a:srgbClr val="00B56E"/>
              </a:buClr>
              <a:buSzPct val="100000"/>
              <a:buChar char="•"/>
              <a:defRPr b="1" sz="4500">
                <a:solidFill>
                  <a:srgbClr val="00B56E"/>
                </a:solidFill>
              </a:defRPr>
            </a:lvl1pPr>
          </a:lstStyle>
          <a:p>
            <a:pPr/>
            <a:r>
              <a:t>合作</a:t>
            </a:r>
          </a:p>
        </p:txBody>
      </p:sp>
      <p:sp>
        <p:nvSpPr>
          <p:cNvPr id="953" name="Shape 953"/>
          <p:cNvSpPr/>
          <p:nvPr/>
        </p:nvSpPr>
        <p:spPr>
          <a:xfrm>
            <a:off x="6137813" y="7794464"/>
            <a:ext cx="1586538"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300789" indent="-300789">
              <a:buClr>
                <a:srgbClr val="00B56E"/>
              </a:buClr>
              <a:buSzPct val="100000"/>
              <a:buChar char="•"/>
              <a:defRPr b="1" sz="4500">
                <a:solidFill>
                  <a:srgbClr val="00B56E"/>
                </a:solidFill>
              </a:defRPr>
            </a:lvl1pPr>
          </a:lstStyle>
          <a:p>
            <a:pPr/>
            <a:r>
              <a:t>集成</a:t>
            </a:r>
          </a:p>
        </p:txBody>
      </p:sp>
      <p:sp>
        <p:nvSpPr>
          <p:cNvPr id="954" name="Shape 954"/>
          <p:cNvSpPr/>
          <p:nvPr/>
        </p:nvSpPr>
        <p:spPr>
          <a:xfrm>
            <a:off x="8104963" y="7769064"/>
            <a:ext cx="2158038"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300789" indent="-300789">
              <a:buClr>
                <a:srgbClr val="00B56E"/>
              </a:buClr>
              <a:buSzPct val="100000"/>
              <a:buChar char="•"/>
              <a:defRPr b="1" sz="4500">
                <a:solidFill>
                  <a:srgbClr val="00B56E"/>
                </a:solidFill>
              </a:defRPr>
            </a:lvl1pPr>
          </a:lstStyle>
          <a:p>
            <a:pPr/>
            <a:r>
              <a:t>自动化</a:t>
            </a:r>
          </a:p>
        </p:txBody>
      </p:sp>
      <p:pic>
        <p:nvPicPr>
          <p:cNvPr id="955" name="pasted-image.png"/>
          <p:cNvPicPr>
            <a:picLocks noChangeAspect="1"/>
          </p:cNvPicPr>
          <p:nvPr/>
        </p:nvPicPr>
        <p:blipFill>
          <a:blip r:embed="rId2">
            <a:extLst/>
          </a:blip>
          <a:stretch>
            <a:fillRect/>
          </a:stretch>
        </p:blipFill>
        <p:spPr>
          <a:xfrm>
            <a:off x="2368550" y="1259321"/>
            <a:ext cx="7337639" cy="4035139"/>
          </a:xfrm>
          <a:prstGeom prst="rect">
            <a:avLst/>
          </a:prstGeom>
          <a:ln w="12700">
            <a:miter lim="400000"/>
          </a:ln>
        </p:spPr>
      </p:pic>
      <p:sp>
        <p:nvSpPr>
          <p:cNvPr id="956" name="Shape 956"/>
          <p:cNvSpPr/>
          <p:nvPr/>
        </p:nvSpPr>
        <p:spPr>
          <a:xfrm>
            <a:off x="1991423" y="7819864"/>
            <a:ext cx="1586538" cy="697105"/>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marL="300789" indent="-300789">
              <a:buClr>
                <a:srgbClr val="00B56E"/>
              </a:buClr>
              <a:buSzPct val="100000"/>
              <a:buChar char="•"/>
              <a:defRPr b="1" sz="4500">
                <a:solidFill>
                  <a:srgbClr val="00B56E"/>
                </a:solidFill>
              </a:defRPr>
            </a:lvl1pPr>
          </a:lstStyle>
          <a:p>
            <a:pPr/>
            <a:r>
              <a:t>沟通</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8" name="Shape 958"/>
          <p:cNvSpPr/>
          <p:nvPr>
            <p:ph type="title"/>
          </p:nvPr>
        </p:nvSpPr>
        <p:spPr>
          <a:xfrm>
            <a:off x="380999" y="234949"/>
            <a:ext cx="12242801" cy="984251"/>
          </a:xfrm>
          <a:prstGeom prst="rect">
            <a:avLst/>
          </a:prstGeom>
        </p:spPr>
        <p:txBody>
          <a:bodyPr/>
          <a:lstStyle>
            <a:lvl1pPr>
              <a:defRPr spc="-280" sz="7000"/>
            </a:lvl1pPr>
          </a:lstStyle>
          <a:p>
            <a:pPr/>
            <a:r>
              <a:t>微服务的诞生背景</a:t>
            </a:r>
          </a:p>
        </p:txBody>
      </p:sp>
      <p:sp>
        <p:nvSpPr>
          <p:cNvPr id="959" name="Shape 95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60" name="Shape 960"/>
          <p:cNvSpPr/>
          <p:nvPr/>
        </p:nvSpPr>
        <p:spPr>
          <a:xfrm>
            <a:off x="1831119" y="5287592"/>
            <a:ext cx="9360297" cy="3201729"/>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61" name="Shape 961"/>
          <p:cNvSpPr/>
          <p:nvPr/>
        </p:nvSpPr>
        <p:spPr>
          <a:xfrm>
            <a:off x="1831119" y="1755010"/>
            <a:ext cx="9360297" cy="3548566"/>
          </a:xfrm>
          <a:prstGeom prst="rect">
            <a:avLst/>
          </a:prstGeom>
          <a:solidFill>
            <a:srgbClr val="FFFFFF"/>
          </a:solidFill>
          <a:ln w="25400">
            <a:solidFill>
              <a:srgbClr val="000000"/>
            </a:solidFill>
            <a:prstDash val="sysDot"/>
            <a:miter lim="400000"/>
          </a:ln>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62" name="Shape 962"/>
          <p:cNvSpPr/>
          <p:nvPr/>
        </p:nvSpPr>
        <p:spPr>
          <a:xfrm>
            <a:off x="3882010"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单体应用</a:t>
            </a:r>
          </a:p>
        </p:txBody>
      </p:sp>
      <p:sp>
        <p:nvSpPr>
          <p:cNvPr id="963" name="Shape 963"/>
          <p:cNvSpPr/>
          <p:nvPr/>
        </p:nvSpPr>
        <p:spPr>
          <a:xfrm rot="16200000">
            <a:off x="4090232"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64" name="Shape 964"/>
          <p:cNvSpPr/>
          <p:nvPr/>
        </p:nvSpPr>
        <p:spPr>
          <a:xfrm>
            <a:off x="5746401" y="6950091"/>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持续交付</a:t>
            </a:r>
          </a:p>
        </p:txBody>
      </p:sp>
      <p:sp>
        <p:nvSpPr>
          <p:cNvPr id="965" name="Shape 965"/>
          <p:cNvSpPr/>
          <p:nvPr/>
        </p:nvSpPr>
        <p:spPr>
          <a:xfrm rot="16200000">
            <a:off x="5954624" y="561940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66" name="Shape 966"/>
          <p:cNvSpPr/>
          <p:nvPr/>
        </p:nvSpPr>
        <p:spPr>
          <a:xfrm>
            <a:off x="7536846" y="693274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虚拟化</a:t>
            </a:r>
          </a:p>
        </p:txBody>
      </p:sp>
      <p:sp>
        <p:nvSpPr>
          <p:cNvPr id="967" name="Shape 967"/>
          <p:cNvSpPr/>
          <p:nvPr/>
        </p:nvSpPr>
        <p:spPr>
          <a:xfrm rot="16200000">
            <a:off x="7745069" y="560205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68" name="Shape 968"/>
          <p:cNvSpPr/>
          <p:nvPr/>
        </p:nvSpPr>
        <p:spPr>
          <a:xfrm>
            <a:off x="9403491" y="6931432"/>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000">
                <a:solidFill>
                  <a:srgbClr val="FFFFFF"/>
                </a:solidFill>
              </a:defRPr>
            </a:lvl1pPr>
          </a:lstStyle>
          <a:p>
            <a:pPr/>
            <a:r>
              <a:t>DevOPS</a:t>
            </a:r>
          </a:p>
        </p:txBody>
      </p:sp>
      <p:sp>
        <p:nvSpPr>
          <p:cNvPr id="969" name="Shape 969"/>
          <p:cNvSpPr/>
          <p:nvPr/>
        </p:nvSpPr>
        <p:spPr>
          <a:xfrm rot="16200000">
            <a:off x="9611714" y="5600746"/>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70" name="Shape 970"/>
          <p:cNvSpPr/>
          <p:nvPr/>
        </p:nvSpPr>
        <p:spPr>
          <a:xfrm rot="16200000">
            <a:off x="2225841" y="5608765"/>
            <a:ext cx="1270001" cy="1147455"/>
          </a:xfrm>
          <a:prstGeom prst="rightArrow">
            <a:avLst>
              <a:gd name="adj1" fmla="val 32000"/>
              <a:gd name="adj2" fmla="val 70835"/>
            </a:avLst>
          </a:prstGeom>
          <a:solidFill>
            <a:schemeClr val="accent2">
              <a:satOff val="-4966"/>
              <a:lumOff val="-10549"/>
            </a:schemeClr>
          </a:soli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lgn="ctr" defTabSz="584200">
              <a:defRPr>
                <a:solidFill>
                  <a:srgbClr val="FFFFFF"/>
                </a:solidFill>
                <a:latin typeface="Helvetica Light"/>
                <a:ea typeface="Helvetica Light"/>
                <a:cs typeface="Helvetica Light"/>
                <a:sym typeface="Helvetica Light"/>
              </a:defRPr>
            </a:pPr>
          </a:p>
        </p:txBody>
      </p:sp>
      <p:sp>
        <p:nvSpPr>
          <p:cNvPr id="971" name="Shape 971"/>
          <p:cNvSpPr/>
          <p:nvPr/>
        </p:nvSpPr>
        <p:spPr>
          <a:xfrm>
            <a:off x="2017619" y="6960730"/>
            <a:ext cx="1686445" cy="1270001"/>
          </a:xfrm>
          <a:prstGeom prst="ellipse">
            <a:avLst/>
          </a:prstGeom>
          <a:solidFill>
            <a:schemeClr val="accent2">
              <a:satOff val="-4966"/>
              <a:lumOff val="-10549"/>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z="3400">
                <a:solidFill>
                  <a:srgbClr val="FFFFFF"/>
                </a:solidFill>
              </a:defRPr>
            </a:lvl1pPr>
          </a:lstStyle>
          <a:p>
            <a:pPr/>
            <a:r>
              <a:t>互联网</a:t>
            </a:r>
          </a:p>
        </p:txBody>
      </p:sp>
      <p:pic>
        <p:nvPicPr>
          <p:cNvPr id="972" name="pasted-image.png"/>
          <p:cNvPicPr>
            <a:picLocks noChangeAspect="1"/>
          </p:cNvPicPr>
          <p:nvPr/>
        </p:nvPicPr>
        <p:blipFill>
          <a:blip r:embed="rId2">
            <a:extLst/>
          </a:blip>
          <a:stretch>
            <a:fillRect/>
          </a:stretch>
        </p:blipFill>
        <p:spPr>
          <a:xfrm>
            <a:off x="2075133" y="1851862"/>
            <a:ext cx="8719869" cy="3354863"/>
          </a:xfrm>
          <a:prstGeom prst="rect">
            <a:avLst/>
          </a:prstGeom>
          <a:ln w="12700">
            <a:miter lim="400000"/>
          </a:ln>
        </p:spPr>
      </p:pic>
      <p:pic>
        <p:nvPicPr>
          <p:cNvPr id="973" name="pasted-image.png"/>
          <p:cNvPicPr>
            <a:picLocks noChangeAspect="1"/>
          </p:cNvPicPr>
          <p:nvPr/>
        </p:nvPicPr>
        <p:blipFill>
          <a:blip r:embed="rId3">
            <a:extLst/>
          </a:blip>
          <a:stretch>
            <a:fillRect/>
          </a:stretch>
        </p:blipFill>
        <p:spPr>
          <a:xfrm>
            <a:off x="6389287" y="3679719"/>
            <a:ext cx="549767" cy="641394"/>
          </a:xfrm>
          <a:prstGeom prst="rect">
            <a:avLst/>
          </a:prstGeom>
          <a:ln w="12700">
            <a:miter lim="400000"/>
          </a:ln>
        </p:spPr>
      </p:pic>
      <p:pic>
        <p:nvPicPr>
          <p:cNvPr id="974" name="pasted-image.png"/>
          <p:cNvPicPr>
            <a:picLocks noChangeAspect="1"/>
          </p:cNvPicPr>
          <p:nvPr/>
        </p:nvPicPr>
        <p:blipFill>
          <a:blip r:embed="rId3">
            <a:extLst/>
          </a:blip>
          <a:stretch>
            <a:fillRect/>
          </a:stretch>
        </p:blipFill>
        <p:spPr>
          <a:xfrm>
            <a:off x="9911135" y="2059805"/>
            <a:ext cx="549766" cy="641394"/>
          </a:xfrm>
          <a:prstGeom prst="rect">
            <a:avLst/>
          </a:prstGeom>
          <a:ln w="12700">
            <a:miter lim="400000"/>
          </a:ln>
        </p:spPr>
      </p:pic>
      <p:pic>
        <p:nvPicPr>
          <p:cNvPr id="975" name="pasted-image.png"/>
          <p:cNvPicPr>
            <a:picLocks noChangeAspect="1"/>
          </p:cNvPicPr>
          <p:nvPr/>
        </p:nvPicPr>
        <p:blipFill>
          <a:blip r:embed="rId3">
            <a:extLst/>
          </a:blip>
          <a:stretch>
            <a:fillRect/>
          </a:stretch>
        </p:blipFill>
        <p:spPr>
          <a:xfrm>
            <a:off x="2876801" y="2387257"/>
            <a:ext cx="549766" cy="641394"/>
          </a:xfrm>
          <a:prstGeom prst="rect">
            <a:avLst/>
          </a:prstGeom>
          <a:ln w="12700">
            <a:miter lim="400000"/>
          </a:ln>
        </p:spPr>
      </p:pic>
      <p:sp>
        <p:nvSpPr>
          <p:cNvPr id="976" name="Shape 976"/>
          <p:cNvSpPr/>
          <p:nvPr/>
        </p:nvSpPr>
        <p:spPr>
          <a:xfrm>
            <a:off x="7369460" y="4608010"/>
            <a:ext cx="4338151" cy="7179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b="1" sz="4900">
                <a:solidFill>
                  <a:srgbClr val="5F327C"/>
                </a:solidFill>
              </a:defRPr>
            </a:lvl1pPr>
          </a:lstStyle>
          <a:p>
            <a:pPr/>
            <a:r>
              <a:t>微服务架构</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8" name="Shape 97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9" name="Shape 979"/>
          <p:cNvSpPr/>
          <p:nvPr/>
        </p:nvSpPr>
        <p:spPr>
          <a:xfrm>
            <a:off x="3426383" y="3762610"/>
            <a:ext cx="64419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微服务的发展状态</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3" name="Shape 983"/>
          <p:cNvSpPr/>
          <p:nvPr>
            <p:ph type="title"/>
          </p:nvPr>
        </p:nvSpPr>
        <p:spPr>
          <a:xfrm>
            <a:off x="380999" y="234949"/>
            <a:ext cx="12242801" cy="984251"/>
          </a:xfrm>
          <a:prstGeom prst="rect">
            <a:avLst/>
          </a:prstGeom>
        </p:spPr>
        <p:txBody>
          <a:bodyPr/>
          <a:lstStyle>
            <a:lvl1pPr>
              <a:defRPr spc="-280" sz="7000"/>
            </a:lvl1pPr>
          </a:lstStyle>
          <a:p>
            <a:pPr/>
            <a:r>
              <a:t>技术成熟度曲线</a:t>
            </a:r>
          </a:p>
        </p:txBody>
      </p:sp>
      <p:sp>
        <p:nvSpPr>
          <p:cNvPr id="984" name="Shape 98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96" name="Group 996"/>
          <p:cNvGrpSpPr/>
          <p:nvPr/>
        </p:nvGrpSpPr>
        <p:grpSpPr>
          <a:xfrm>
            <a:off x="2227377" y="1892874"/>
            <a:ext cx="8562746" cy="6640844"/>
            <a:chOff x="0" y="0"/>
            <a:chExt cx="8562745" cy="6640843"/>
          </a:xfrm>
        </p:grpSpPr>
        <p:sp>
          <p:nvSpPr>
            <p:cNvPr id="985" name="Shape 985"/>
            <p:cNvSpPr/>
            <p:nvPr/>
          </p:nvSpPr>
          <p:spPr>
            <a:xfrm>
              <a:off x="920048" y="265127"/>
              <a:ext cx="946204" cy="6280393"/>
            </a:xfrm>
            <a:prstGeom prst="rect">
              <a:avLst/>
            </a:prstGeom>
            <a:solidFill>
              <a:schemeClr val="accent1">
                <a:lumOff val="23725"/>
              </a:schemeClr>
            </a:solidFill>
            <a:ln w="25400" cap="flat">
              <a:solidFill>
                <a:schemeClr val="accent1">
                  <a:lumOff val="23725"/>
                </a:schemeClr>
              </a:solidFill>
              <a:prstDash val="solid"/>
              <a:bevel/>
            </a:ln>
            <a:effectLst/>
          </p:spPr>
          <p:txBody>
            <a:bodyPr wrap="square" lIns="65023" tIns="65023" rIns="65023" bIns="65023" numCol="1" anchor="ctr">
              <a:noAutofit/>
            </a:bodyPr>
            <a:lstStyle/>
            <a:p>
              <a:pPr>
                <a:defRPr sz="5800"/>
              </a:pPr>
            </a:p>
          </p:txBody>
        </p:sp>
        <p:sp>
          <p:nvSpPr>
            <p:cNvPr id="986" name="Shape 986"/>
            <p:cNvSpPr/>
            <p:nvPr/>
          </p:nvSpPr>
          <p:spPr>
            <a:xfrm>
              <a:off x="4472510" y="265127"/>
              <a:ext cx="3978153" cy="6280393"/>
            </a:xfrm>
            <a:prstGeom prst="rect">
              <a:avLst/>
            </a:prstGeom>
            <a:solidFill>
              <a:schemeClr val="accent2">
                <a:lumOff val="23627"/>
              </a:schemeClr>
            </a:solidFill>
            <a:ln w="12700" cap="flat">
              <a:solidFill>
                <a:srgbClr val="7D60A0"/>
              </a:solidFill>
              <a:prstDash val="solid"/>
              <a:bevel/>
            </a:ln>
            <a:effectLst/>
          </p:spPr>
          <p:txBody>
            <a:bodyPr wrap="square" lIns="65023" tIns="65023" rIns="65023" bIns="65023" numCol="1" anchor="ctr">
              <a:noAutofit/>
            </a:bodyPr>
            <a:lstStyle/>
            <a:p>
              <a:pPr/>
            </a:p>
          </p:txBody>
        </p:sp>
        <p:sp>
          <p:nvSpPr>
            <p:cNvPr id="987" name="Shape 987"/>
            <p:cNvSpPr/>
            <p:nvPr/>
          </p:nvSpPr>
          <p:spPr>
            <a:xfrm>
              <a:off x="3244844" y="265127"/>
              <a:ext cx="1234139" cy="6280393"/>
            </a:xfrm>
            <a:prstGeom prst="rect">
              <a:avLst/>
            </a:prstGeom>
            <a:solidFill>
              <a:schemeClr val="accent4">
                <a:lumOff val="24313"/>
              </a:schemeClr>
            </a:solidFill>
            <a:ln w="12700" cap="flat">
              <a:solidFill>
                <a:srgbClr val="46AAC4"/>
              </a:solidFill>
              <a:prstDash val="solid"/>
              <a:bevel/>
            </a:ln>
            <a:effectLst/>
          </p:spPr>
          <p:txBody>
            <a:bodyPr wrap="square" lIns="65023" tIns="65023" rIns="65023" bIns="65023" numCol="1" anchor="ctr">
              <a:noAutofit/>
            </a:bodyPr>
            <a:lstStyle/>
            <a:p>
              <a:pPr>
                <a:defRPr>
                  <a:solidFill>
                    <a:srgbClr val="FFFFFF"/>
                  </a:solidFill>
                </a:defRPr>
              </a:pPr>
            </a:p>
          </p:txBody>
        </p:sp>
        <p:sp>
          <p:nvSpPr>
            <p:cNvPr id="988" name="Shape 988"/>
            <p:cNvSpPr/>
            <p:nvPr/>
          </p:nvSpPr>
          <p:spPr>
            <a:xfrm>
              <a:off x="1887938" y="265127"/>
              <a:ext cx="1375609" cy="6280393"/>
            </a:xfrm>
            <a:prstGeom prst="rect">
              <a:avLst/>
            </a:prstGeom>
            <a:solidFill>
              <a:schemeClr val="accent3">
                <a:lumOff val="22941"/>
              </a:schemeClr>
            </a:solidFill>
            <a:ln w="12700" cap="flat">
              <a:solidFill>
                <a:srgbClr val="46AAC4"/>
              </a:solidFill>
              <a:prstDash val="solid"/>
              <a:bevel/>
            </a:ln>
            <a:effectLst/>
          </p:spPr>
          <p:txBody>
            <a:bodyPr wrap="square" lIns="65023" tIns="65023" rIns="65023" bIns="65023" numCol="1" anchor="ctr">
              <a:noAutofit/>
            </a:bodyPr>
            <a:lstStyle/>
            <a:p>
              <a:pPr>
                <a:defRPr sz="6200">
                  <a:solidFill>
                    <a:srgbClr val="FFFFFF"/>
                  </a:solidFill>
                </a:defRPr>
              </a:pPr>
            </a:p>
          </p:txBody>
        </p:sp>
        <p:sp>
          <p:nvSpPr>
            <p:cNvPr id="989" name="Shape 989"/>
            <p:cNvSpPr/>
            <p:nvPr/>
          </p:nvSpPr>
          <p:spPr>
            <a:xfrm>
              <a:off x="115306" y="265127"/>
              <a:ext cx="835275" cy="6280393"/>
            </a:xfrm>
            <a:prstGeom prst="rect">
              <a:avLst/>
            </a:prstGeom>
            <a:solidFill>
              <a:schemeClr val="accent5">
                <a:lumOff val="23235"/>
              </a:schemeClr>
            </a:solidFill>
            <a:ln w="12700" cap="flat">
              <a:solidFill>
                <a:srgbClr val="A7A7A7"/>
              </a:solidFill>
              <a:prstDash val="solid"/>
              <a:bevel/>
            </a:ln>
            <a:effectLst/>
          </p:spPr>
          <p:txBody>
            <a:bodyPr wrap="square" lIns="65023" tIns="65023" rIns="65023" bIns="65023" numCol="1" anchor="ctr">
              <a:noAutofit/>
            </a:bodyPr>
            <a:lstStyle/>
            <a:p>
              <a:pPr>
                <a:defRPr sz="6200">
                  <a:solidFill>
                    <a:srgbClr val="FFFFFF"/>
                  </a:solidFill>
                </a:defRPr>
              </a:pPr>
            </a:p>
          </p:txBody>
        </p:sp>
        <p:pic>
          <p:nvPicPr>
            <p:cNvPr id="990" name="pasted-image.tif"/>
            <p:cNvPicPr>
              <a:picLocks noChangeAspect="1"/>
            </p:cNvPicPr>
            <p:nvPr/>
          </p:nvPicPr>
          <p:blipFill>
            <a:blip r:embed="rId3">
              <a:extLst/>
            </a:blip>
            <a:srcRect l="0" t="0" r="0" b="0"/>
            <a:stretch>
              <a:fillRect/>
            </a:stretch>
          </p:blipFill>
          <p:spPr>
            <a:xfrm>
              <a:off x="0" y="1080420"/>
              <a:ext cx="8562746" cy="5560424"/>
            </a:xfrm>
            <a:prstGeom prst="rect">
              <a:avLst/>
            </a:prstGeom>
            <a:ln w="12700" cap="flat">
              <a:noFill/>
              <a:miter lim="400000"/>
            </a:ln>
            <a:effectLst/>
          </p:spPr>
        </p:pic>
        <p:sp>
          <p:nvSpPr>
            <p:cNvPr id="991" name="Shape 991"/>
            <p:cNvSpPr/>
            <p:nvPr/>
          </p:nvSpPr>
          <p:spPr>
            <a:xfrm>
              <a:off x="324260" y="0"/>
              <a:ext cx="757084" cy="1083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7000"/>
              </a:lvl1pPr>
            </a:lstStyle>
            <a:p>
              <a:pPr/>
              <a:r>
                <a:t>1</a:t>
              </a:r>
            </a:p>
          </p:txBody>
        </p:sp>
        <p:sp>
          <p:nvSpPr>
            <p:cNvPr id="992" name="Shape 992"/>
            <p:cNvSpPr/>
            <p:nvPr/>
          </p:nvSpPr>
          <p:spPr>
            <a:xfrm>
              <a:off x="1144432" y="0"/>
              <a:ext cx="757083" cy="1083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7000"/>
              </a:lvl1pPr>
            </a:lstStyle>
            <a:p>
              <a:pPr/>
              <a:r>
                <a:t>2</a:t>
              </a:r>
            </a:p>
          </p:txBody>
        </p:sp>
        <p:sp>
          <p:nvSpPr>
            <p:cNvPr id="993" name="Shape 993"/>
            <p:cNvSpPr/>
            <p:nvPr/>
          </p:nvSpPr>
          <p:spPr>
            <a:xfrm>
              <a:off x="2329677" y="0"/>
              <a:ext cx="757083" cy="1083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7000"/>
              </a:lvl1pPr>
            </a:lstStyle>
            <a:p>
              <a:pPr/>
              <a:r>
                <a:t>3</a:t>
              </a:r>
            </a:p>
          </p:txBody>
        </p:sp>
        <p:sp>
          <p:nvSpPr>
            <p:cNvPr id="994" name="Shape 994"/>
            <p:cNvSpPr/>
            <p:nvPr/>
          </p:nvSpPr>
          <p:spPr>
            <a:xfrm>
              <a:off x="3545881" y="0"/>
              <a:ext cx="757083" cy="1083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7000"/>
              </a:lvl1pPr>
            </a:lstStyle>
            <a:p>
              <a:pPr/>
              <a:r>
                <a:t>4</a:t>
              </a:r>
            </a:p>
          </p:txBody>
        </p:sp>
        <p:sp>
          <p:nvSpPr>
            <p:cNvPr id="995" name="Shape 995"/>
            <p:cNvSpPr/>
            <p:nvPr/>
          </p:nvSpPr>
          <p:spPr>
            <a:xfrm>
              <a:off x="6767502" y="0"/>
              <a:ext cx="757083" cy="1083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2477" tIns="92477" rIns="92477" bIns="92477" numCol="1" anchor="t">
              <a:noAutofit/>
            </a:bodyPr>
            <a:lstStyle>
              <a:lvl1pPr>
                <a:lnSpc>
                  <a:spcPct val="110000"/>
                </a:lnSpc>
                <a:defRPr b="1" sz="7000"/>
              </a:lvl1pPr>
            </a:lstStyle>
            <a:p>
              <a:pPr/>
              <a:r>
                <a:t>5</a:t>
              </a:r>
            </a:p>
          </p:txBody>
        </p:sp>
      </p:gr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0" name="Shape 1000"/>
          <p:cNvSpPr/>
          <p:nvPr>
            <p:ph type="title"/>
          </p:nvPr>
        </p:nvSpPr>
        <p:spPr>
          <a:xfrm>
            <a:off x="380999" y="234949"/>
            <a:ext cx="12242801" cy="984251"/>
          </a:xfrm>
          <a:prstGeom prst="rect">
            <a:avLst/>
          </a:prstGeom>
        </p:spPr>
        <p:txBody>
          <a:bodyPr/>
          <a:lstStyle>
            <a:lvl1pPr>
              <a:defRPr spc="-280" sz="7000"/>
            </a:lvl1pPr>
          </a:lstStyle>
          <a:p>
            <a:pPr/>
            <a:r>
              <a:t>微服务成熟度曲线</a:t>
            </a:r>
          </a:p>
        </p:txBody>
      </p:sp>
      <p:sp>
        <p:nvSpPr>
          <p:cNvPr id="1001" name="Shape 100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02" name="pasted-image.png"/>
          <p:cNvPicPr>
            <a:picLocks noChangeAspect="0"/>
          </p:cNvPicPr>
          <p:nvPr/>
        </p:nvPicPr>
        <p:blipFill>
          <a:blip r:embed="rId2">
            <a:extLst/>
          </a:blip>
          <a:stretch>
            <a:fillRect/>
          </a:stretch>
        </p:blipFill>
        <p:spPr>
          <a:xfrm>
            <a:off x="1513807" y="1993900"/>
            <a:ext cx="10553701" cy="6832600"/>
          </a:xfrm>
          <a:prstGeom prst="rect">
            <a:avLst/>
          </a:prstGeom>
          <a:ln w="12700">
            <a:miter lim="400000"/>
          </a:ln>
        </p:spPr>
      </p:pic>
      <p:sp>
        <p:nvSpPr>
          <p:cNvPr id="1003" name="Shape 1003"/>
          <p:cNvSpPr/>
          <p:nvPr/>
        </p:nvSpPr>
        <p:spPr>
          <a:xfrm>
            <a:off x="4706625" y="2704572"/>
            <a:ext cx="1817557" cy="1042129"/>
          </a:xfrm>
          <a:prstGeom prst="wedgeEllipseCallout">
            <a:avLst>
              <a:gd name="adj1" fmla="val -49385"/>
              <a:gd name="adj2" fmla="val 67172"/>
            </a:avLst>
          </a:prstGeom>
          <a:solidFill>
            <a:schemeClr val="accent1">
              <a:satOff val="-4409"/>
              <a:lumOff val="-10509"/>
            </a:schemeClr>
          </a:solidFill>
          <a:ln w="12700">
            <a:miter lim="400000"/>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a:solidFill>
                  <a:srgbClr val="FFFFFF"/>
                </a:solidFill>
              </a:defRPr>
            </a:lvl1pPr>
          </a:lstStyle>
          <a:p>
            <a:pPr/>
            <a:r>
              <a:t>微服务架构</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5" name="Shape 100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06" name="Shape 1006"/>
          <p:cNvSpPr/>
          <p:nvPr/>
        </p:nvSpPr>
        <p:spPr>
          <a:xfrm>
            <a:off x="2887726" y="4417186"/>
            <a:ext cx="7229349" cy="919228"/>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什么是微服务架构？</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8" name="Shape 1008"/>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09"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1010" name="Shape 1010"/>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1011" name="Shape 1011"/>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1012" name="Shape 1012"/>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小, 且职责单一</a:t>
            </a:r>
          </a:p>
        </p:txBody>
      </p:sp>
      <p:sp>
        <p:nvSpPr>
          <p:cNvPr id="1013" name="Shape 1013"/>
          <p:cNvSpPr/>
          <p:nvPr/>
        </p:nvSpPr>
        <p:spPr>
          <a:xfrm>
            <a:off x="6375948" y="3079961"/>
            <a:ext cx="3573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独立的进程中</a:t>
            </a:r>
          </a:p>
        </p:txBody>
      </p:sp>
      <p:sp>
        <p:nvSpPr>
          <p:cNvPr id="1014" name="Shape 1014"/>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1015" name="Shape 1015"/>
          <p:cNvSpPr/>
          <p:nvPr/>
        </p:nvSpPr>
        <p:spPr>
          <a:xfrm>
            <a:off x="6375948" y="4904280"/>
            <a:ext cx="2122698"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4000">
                <a:solidFill>
                  <a:srgbClr val="DDDDDD"/>
                </a:solidFill>
              </a:defRPr>
            </a:pPr>
            <a:r>
              <a:t>松耦合</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7" name="Shape 1017"/>
          <p:cNvSpPr/>
          <p:nvPr>
            <p:ph type="title"/>
          </p:nvPr>
        </p:nvSpPr>
        <p:spPr>
          <a:prstGeom prst="rect">
            <a:avLst/>
          </a:prstGeom>
        </p:spPr>
        <p:txBody>
          <a:bodyPr/>
          <a:lstStyle/>
          <a:p>
            <a:pPr defTabSz="519937">
              <a:defRPr i="1" spc="-170" sz="4272"/>
            </a:pPr>
            <a:r>
              <a:t>多</a:t>
            </a:r>
            <a:r>
              <a:rPr spc="-227" sz="5696"/>
              <a:t>小</a:t>
            </a:r>
            <a:r>
              <a:t>？</a:t>
            </a:r>
          </a:p>
        </p:txBody>
      </p:sp>
      <p:sp>
        <p:nvSpPr>
          <p:cNvPr id="1018" name="Shape 1018"/>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19" name="Shape 1019"/>
          <p:cNvSpPr/>
          <p:nvPr/>
        </p:nvSpPr>
        <p:spPr>
          <a:xfrm>
            <a:off x="2738481" y="3067781"/>
            <a:ext cx="27928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代码行数?</a:t>
            </a:r>
          </a:p>
        </p:txBody>
      </p:sp>
      <p:sp>
        <p:nvSpPr>
          <p:cNvPr id="1020" name="Shape 1020"/>
          <p:cNvSpPr/>
          <p:nvPr/>
        </p:nvSpPr>
        <p:spPr>
          <a:xfrm>
            <a:off x="2738481" y="4076324"/>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重写时间？</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26" name="Shape 426"/>
          <p:cNvSpPr/>
          <p:nvPr>
            <p:ph type="title"/>
          </p:nvPr>
        </p:nvSpPr>
        <p:spPr>
          <a:xfrm>
            <a:off x="380999" y="234949"/>
            <a:ext cx="12242801" cy="984251"/>
          </a:xfrm>
          <a:prstGeom prst="rect">
            <a:avLst/>
          </a:prstGeom>
        </p:spPr>
        <p:txBody>
          <a:bodyPr/>
          <a:lstStyle>
            <a:lvl1pPr>
              <a:defRPr spc="-280" sz="7000"/>
            </a:lvl1pPr>
          </a:lstStyle>
          <a:p>
            <a:pPr/>
            <a:r>
              <a:t>正在制作的视频课</a:t>
            </a:r>
          </a:p>
        </p:txBody>
      </p:sp>
      <p:sp>
        <p:nvSpPr>
          <p:cNvPr id="427" name="Shape 42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28" name="Shape 428"/>
          <p:cNvSpPr/>
          <p:nvPr/>
        </p:nvSpPr>
        <p:spPr>
          <a:xfrm>
            <a:off x="2023974" y="1744527"/>
            <a:ext cx="8674823" cy="6694552"/>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lnSpc>
                <a:spcPct val="150000"/>
              </a:lnSpc>
              <a:spcBef>
                <a:spcPts val="1200"/>
              </a:spcBef>
              <a:buClr>
                <a:srgbClr val="00B56E"/>
              </a:buClr>
              <a:buSzPct val="100000"/>
              <a:buFont typeface="Lucida Grande"/>
              <a:buChar char="■"/>
              <a:defRPr b="1" sz="5000">
                <a:solidFill>
                  <a:srgbClr val="00B56E"/>
                </a:solidFill>
                <a:latin typeface="+mn-lt"/>
                <a:ea typeface="+mn-ea"/>
                <a:cs typeface="+mn-cs"/>
                <a:sym typeface="Helvetica"/>
              </a:defRPr>
            </a:pPr>
            <a:r>
              <a:t>全面了解微服务架构</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理论基础与核心原则</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生态系统(注册发现、配置中心、API网关)</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不是银弹</a:t>
            </a:r>
          </a:p>
          <a:p>
            <a:pPr lvl="2" marL="415192" indent="-415192" defTabSz="584200">
              <a:lnSpc>
                <a:spcPct val="150000"/>
              </a:lnSpc>
              <a:spcBef>
                <a:spcPts val="1200"/>
              </a:spcBef>
              <a:buClr>
                <a:srgbClr val="00B56E"/>
              </a:buClr>
              <a:buSzPct val="100000"/>
              <a:buFont typeface="Lucida Grande"/>
              <a:buChar char="■"/>
              <a:defRPr b="1" sz="5000">
                <a:solidFill>
                  <a:srgbClr val="00B56E"/>
                </a:solidFill>
                <a:latin typeface="+mn-lt"/>
                <a:ea typeface="+mn-ea"/>
                <a:cs typeface="+mn-cs"/>
                <a:sym typeface="Helvetica"/>
              </a:defRPr>
            </a:pPr>
            <a:r>
              <a:t>完整的微服务架构实战演练</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持续流水线</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DevOps(监控、告警、日志聚合、自动化部署)</a:t>
            </a:r>
          </a:p>
          <a:p>
            <a:pPr lvl="3" marL="732692" indent="-415192" defTabSz="584200">
              <a:lnSpc>
                <a:spcPct val="150000"/>
              </a:lnSpc>
              <a:spcBef>
                <a:spcPts val="1200"/>
              </a:spcBef>
              <a:buClr>
                <a:srgbClr val="00B56E"/>
              </a:buClr>
              <a:buSzPct val="100000"/>
              <a:buFont typeface="Lucida Grande"/>
              <a:buChar char="■"/>
              <a:defRPr sz="3000">
                <a:solidFill>
                  <a:srgbClr val="00B56E"/>
                </a:solidFill>
                <a:latin typeface="+mn-lt"/>
                <a:ea typeface="+mn-ea"/>
                <a:cs typeface="+mn-cs"/>
                <a:sym typeface="Helvetica"/>
              </a:defRPr>
            </a:pPr>
            <a:r>
              <a:t>Docker/Rancher</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2" name="Shape 1022"/>
          <p:cNvSpPr/>
          <p:nvPr>
            <p:ph type="title"/>
          </p:nvPr>
        </p:nvSpPr>
        <p:spPr>
          <a:prstGeom prst="rect">
            <a:avLst/>
          </a:prstGeom>
        </p:spPr>
        <p:txBody>
          <a:bodyPr/>
          <a:lstStyle/>
          <a:p>
            <a:pPr/>
            <a:r>
              <a:t>康威生命游戏</a:t>
            </a:r>
          </a:p>
        </p:txBody>
      </p:sp>
      <p:sp>
        <p:nvSpPr>
          <p:cNvPr id="1023" name="Shape 1023"/>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24" name="pasted-image.png"/>
          <p:cNvPicPr>
            <a:picLocks noChangeAspect="1"/>
          </p:cNvPicPr>
          <p:nvPr/>
        </p:nvPicPr>
        <p:blipFill>
          <a:blip r:embed="rId3">
            <a:extLst/>
          </a:blip>
          <a:stretch>
            <a:fillRect/>
          </a:stretch>
        </p:blipFill>
        <p:spPr>
          <a:xfrm>
            <a:off x="3931320" y="2708685"/>
            <a:ext cx="5142160" cy="5314671"/>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title"/>
          </p:nvPr>
        </p:nvSpPr>
        <p:spPr>
          <a:prstGeom prst="rect">
            <a:avLst/>
          </a:prstGeom>
        </p:spPr>
        <p:txBody>
          <a:bodyPr/>
          <a:lstStyle/>
          <a:p>
            <a:pPr/>
            <a:r>
              <a:t>康威生命游戏</a:t>
            </a:r>
          </a:p>
        </p:txBody>
      </p:sp>
      <p:sp>
        <p:nvSpPr>
          <p:cNvPr id="1029" name="Shape 1029"/>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120" name="Group 1120"/>
          <p:cNvGrpSpPr/>
          <p:nvPr/>
        </p:nvGrpSpPr>
        <p:grpSpPr>
          <a:xfrm>
            <a:off x="2807845" y="3034693"/>
            <a:ext cx="7389110" cy="4735831"/>
            <a:chOff x="0" y="0"/>
            <a:chExt cx="7389109" cy="4735829"/>
          </a:xfrm>
        </p:grpSpPr>
        <p:grpSp>
          <p:nvGrpSpPr>
            <p:cNvPr id="1051" name="Group 1051"/>
            <p:cNvGrpSpPr/>
            <p:nvPr/>
          </p:nvGrpSpPr>
          <p:grpSpPr>
            <a:xfrm>
              <a:off x="6350" y="0"/>
              <a:ext cx="3365500" cy="1308100"/>
              <a:chOff x="0" y="0"/>
              <a:chExt cx="3365500" cy="1308100"/>
            </a:xfrm>
          </p:grpSpPr>
          <p:grpSp>
            <p:nvGrpSpPr>
              <p:cNvPr id="1039" name="Group 1039"/>
              <p:cNvGrpSpPr/>
              <p:nvPr/>
            </p:nvGrpSpPr>
            <p:grpSpPr>
              <a:xfrm>
                <a:off x="0" y="0"/>
                <a:ext cx="1282700" cy="1295400"/>
                <a:chOff x="0" y="0"/>
                <a:chExt cx="1282700" cy="1295400"/>
              </a:xfrm>
            </p:grpSpPr>
            <p:sp>
              <p:nvSpPr>
                <p:cNvPr id="1030" name="Shape 1030"/>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1" name="Shape 1031"/>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2" name="Shape 1032"/>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3" name="Shape 1033"/>
                <p:cNvSpPr/>
                <p:nvPr/>
              </p:nvSpPr>
              <p:spPr>
                <a:xfrm>
                  <a:off x="4572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4" name="Shape 1034"/>
                <p:cNvSpPr/>
                <p:nvPr/>
              </p:nvSpPr>
              <p:spPr>
                <a:xfrm>
                  <a:off x="9017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5" name="Shape 1035"/>
                <p:cNvSpPr/>
                <p:nvPr/>
              </p:nvSpPr>
              <p:spPr>
                <a:xfrm>
                  <a:off x="0" y="457200"/>
                  <a:ext cx="381001"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6" name="Shape 1036"/>
                <p:cNvSpPr/>
                <p:nvPr/>
              </p:nvSpPr>
              <p:spPr>
                <a:xfrm>
                  <a:off x="4572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7" name="Shape 1037"/>
                <p:cNvSpPr/>
                <p:nvPr/>
              </p:nvSpPr>
              <p:spPr>
                <a:xfrm>
                  <a:off x="9017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38" name="Shape 1038"/>
                <p:cNvSpPr/>
                <p:nvPr/>
              </p:nvSpPr>
              <p:spPr>
                <a:xfrm>
                  <a:off x="0" y="914400"/>
                  <a:ext cx="381001"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grpSp>
            <p:nvGrpSpPr>
              <p:cNvPr id="1049" name="Group 1049"/>
              <p:cNvGrpSpPr/>
              <p:nvPr/>
            </p:nvGrpSpPr>
            <p:grpSpPr>
              <a:xfrm>
                <a:off x="2082800" y="12700"/>
                <a:ext cx="1282700" cy="1295400"/>
                <a:chOff x="0" y="0"/>
                <a:chExt cx="1282700" cy="1295400"/>
              </a:xfrm>
            </p:grpSpPr>
            <p:sp>
              <p:nvSpPr>
                <p:cNvPr id="1040" name="Shape 1040"/>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1" name="Shape 1041"/>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2" name="Shape 1042"/>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3" name="Shape 1043"/>
                <p:cNvSpPr/>
                <p:nvPr/>
              </p:nvSpPr>
              <p:spPr>
                <a:xfrm>
                  <a:off x="4572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4" name="Shape 1044"/>
                <p:cNvSpPr/>
                <p:nvPr/>
              </p:nvSpPr>
              <p:spPr>
                <a:xfrm>
                  <a:off x="9017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5" name="Shape 1045"/>
                <p:cNvSpPr/>
                <p:nvPr/>
              </p:nvSpPr>
              <p:spPr>
                <a:xfrm>
                  <a:off x="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6" name="Shape 1046"/>
                <p:cNvSpPr/>
                <p:nvPr/>
              </p:nvSpPr>
              <p:spPr>
                <a:xfrm>
                  <a:off x="4572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7" name="Shape 1047"/>
                <p:cNvSpPr/>
                <p:nvPr/>
              </p:nvSpPr>
              <p:spPr>
                <a:xfrm>
                  <a:off x="9017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48" name="Shape 1048"/>
                <p:cNvSpPr/>
                <p:nvPr/>
              </p:nvSpPr>
              <p:spPr>
                <a:xfrm>
                  <a:off x="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1050" name="Shape 1050"/>
              <p:cNvSpPr/>
              <p:nvPr/>
            </p:nvSpPr>
            <p:spPr>
              <a:xfrm>
                <a:off x="1405379" y="647700"/>
                <a:ext cx="592842" cy="0"/>
              </a:xfrm>
              <a:prstGeom prst="line">
                <a:avLst/>
              </a:prstGeom>
              <a:noFill/>
              <a:ln w="88900" cap="flat">
                <a:solidFill>
                  <a:srgbClr val="0365C0"/>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sp>
          <p:nvSpPr>
            <p:cNvPr id="1052" name="Shape 1052"/>
            <p:cNvSpPr/>
            <p:nvPr/>
          </p:nvSpPr>
          <p:spPr>
            <a:xfrm>
              <a:off x="4343400" y="635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3" name="Shape 1053"/>
            <p:cNvSpPr/>
            <p:nvPr/>
          </p:nvSpPr>
          <p:spPr>
            <a:xfrm>
              <a:off x="4787900" y="635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4" name="Shape 1054"/>
            <p:cNvSpPr/>
            <p:nvPr/>
          </p:nvSpPr>
          <p:spPr>
            <a:xfrm>
              <a:off x="3898900" y="635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5" name="Shape 1055"/>
            <p:cNvSpPr/>
            <p:nvPr/>
          </p:nvSpPr>
          <p:spPr>
            <a:xfrm>
              <a:off x="4356100" y="46355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6" name="Shape 1056"/>
            <p:cNvSpPr/>
            <p:nvPr/>
          </p:nvSpPr>
          <p:spPr>
            <a:xfrm>
              <a:off x="4800600" y="46355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7" name="Shape 1057"/>
            <p:cNvSpPr/>
            <p:nvPr/>
          </p:nvSpPr>
          <p:spPr>
            <a:xfrm>
              <a:off x="3898900" y="46355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8" name="Shape 1058"/>
            <p:cNvSpPr/>
            <p:nvPr/>
          </p:nvSpPr>
          <p:spPr>
            <a:xfrm>
              <a:off x="4356100" y="92075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59" name="Shape 1059"/>
            <p:cNvSpPr/>
            <p:nvPr/>
          </p:nvSpPr>
          <p:spPr>
            <a:xfrm>
              <a:off x="4800600" y="92075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0" name="Shape 1060"/>
            <p:cNvSpPr/>
            <p:nvPr/>
          </p:nvSpPr>
          <p:spPr>
            <a:xfrm>
              <a:off x="3898900" y="92075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nvGrpSpPr>
            <p:cNvPr id="1070" name="Group 1070"/>
            <p:cNvGrpSpPr/>
            <p:nvPr/>
          </p:nvGrpSpPr>
          <p:grpSpPr>
            <a:xfrm>
              <a:off x="6045200" y="6350"/>
              <a:ext cx="1282700" cy="1295400"/>
              <a:chOff x="0" y="0"/>
              <a:chExt cx="1282700" cy="1295400"/>
            </a:xfrm>
          </p:grpSpPr>
          <p:sp>
            <p:nvSpPr>
              <p:cNvPr id="1061" name="Shape 1061"/>
              <p:cNvSpPr/>
              <p:nvPr/>
            </p:nvSpPr>
            <p:spPr>
              <a:xfrm>
                <a:off x="444500" y="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2" name="Shape 1062"/>
              <p:cNvSpPr/>
              <p:nvPr/>
            </p:nvSpPr>
            <p:spPr>
              <a:xfrm>
                <a:off x="889000" y="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3" name="Shape 1063"/>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4" name="Shape 1064"/>
              <p:cNvSpPr/>
              <p:nvPr/>
            </p:nvSpPr>
            <p:spPr>
              <a:xfrm>
                <a:off x="4572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5" name="Shape 1065"/>
              <p:cNvSpPr/>
              <p:nvPr/>
            </p:nvSpPr>
            <p:spPr>
              <a:xfrm>
                <a:off x="9017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6" name="Shape 1066"/>
              <p:cNvSpPr/>
              <p:nvPr/>
            </p:nvSpPr>
            <p:spPr>
              <a:xfrm>
                <a:off x="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7" name="Shape 1067"/>
              <p:cNvSpPr/>
              <p:nvPr/>
            </p:nvSpPr>
            <p:spPr>
              <a:xfrm>
                <a:off x="4572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8" name="Shape 1068"/>
              <p:cNvSpPr/>
              <p:nvPr/>
            </p:nvSpPr>
            <p:spPr>
              <a:xfrm>
                <a:off x="9017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69" name="Shape 1069"/>
              <p:cNvSpPr/>
              <p:nvPr/>
            </p:nvSpPr>
            <p:spPr>
              <a:xfrm>
                <a:off x="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1071" name="Shape 1071"/>
            <p:cNvSpPr/>
            <p:nvPr/>
          </p:nvSpPr>
          <p:spPr>
            <a:xfrm>
              <a:off x="5329679" y="654050"/>
              <a:ext cx="592842" cy="0"/>
            </a:xfrm>
            <a:prstGeom prst="line">
              <a:avLst/>
            </a:prstGeom>
            <a:noFill/>
            <a:ln w="88900" cap="flat">
              <a:solidFill>
                <a:srgbClr val="0365C0"/>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nvGrpSpPr>
            <p:cNvPr id="1093" name="Group 1093"/>
            <p:cNvGrpSpPr/>
            <p:nvPr/>
          </p:nvGrpSpPr>
          <p:grpSpPr>
            <a:xfrm>
              <a:off x="0" y="2590800"/>
              <a:ext cx="3378200" cy="1308100"/>
              <a:chOff x="0" y="0"/>
              <a:chExt cx="3378200" cy="1308100"/>
            </a:xfrm>
          </p:grpSpPr>
          <p:grpSp>
            <p:nvGrpSpPr>
              <p:cNvPr id="1081" name="Group 1081"/>
              <p:cNvGrpSpPr/>
              <p:nvPr/>
            </p:nvGrpSpPr>
            <p:grpSpPr>
              <a:xfrm>
                <a:off x="0" y="0"/>
                <a:ext cx="1282700" cy="1295400"/>
                <a:chOff x="0" y="0"/>
                <a:chExt cx="1282700" cy="1295400"/>
              </a:xfrm>
            </p:grpSpPr>
            <p:sp>
              <p:nvSpPr>
                <p:cNvPr id="1072" name="Shape 1072"/>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3" name="Shape 1073"/>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4" name="Shape 1074"/>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5" name="Shape 1075"/>
                <p:cNvSpPr/>
                <p:nvPr/>
              </p:nvSpPr>
              <p:spPr>
                <a:xfrm>
                  <a:off x="4572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6" name="Shape 1076"/>
                <p:cNvSpPr/>
                <p:nvPr/>
              </p:nvSpPr>
              <p:spPr>
                <a:xfrm>
                  <a:off x="9017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7" name="Shape 1077"/>
                <p:cNvSpPr/>
                <p:nvPr/>
              </p:nvSpPr>
              <p:spPr>
                <a:xfrm>
                  <a:off x="0" y="457200"/>
                  <a:ext cx="381001"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8" name="Shape 1078"/>
                <p:cNvSpPr/>
                <p:nvPr/>
              </p:nvSpPr>
              <p:spPr>
                <a:xfrm>
                  <a:off x="4572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79" name="Shape 1079"/>
                <p:cNvSpPr/>
                <p:nvPr/>
              </p:nvSpPr>
              <p:spPr>
                <a:xfrm>
                  <a:off x="9017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0" name="Shape 1080"/>
                <p:cNvSpPr/>
                <p:nvPr/>
              </p:nvSpPr>
              <p:spPr>
                <a:xfrm>
                  <a:off x="0" y="914400"/>
                  <a:ext cx="381001"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grpSp>
            <p:nvGrpSpPr>
              <p:cNvPr id="1091" name="Group 1091"/>
              <p:cNvGrpSpPr/>
              <p:nvPr/>
            </p:nvGrpSpPr>
            <p:grpSpPr>
              <a:xfrm>
                <a:off x="2095500" y="12700"/>
                <a:ext cx="1282700" cy="1295400"/>
                <a:chOff x="0" y="0"/>
                <a:chExt cx="1282700" cy="1295400"/>
              </a:xfrm>
            </p:grpSpPr>
            <p:sp>
              <p:nvSpPr>
                <p:cNvPr id="1082" name="Shape 1082"/>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3" name="Shape 1083"/>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4" name="Shape 1084"/>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5" name="Shape 1085"/>
                <p:cNvSpPr/>
                <p:nvPr/>
              </p:nvSpPr>
              <p:spPr>
                <a:xfrm>
                  <a:off x="4572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6" name="Shape 1086"/>
                <p:cNvSpPr/>
                <p:nvPr/>
              </p:nvSpPr>
              <p:spPr>
                <a:xfrm>
                  <a:off x="90170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7" name="Shape 1087"/>
                <p:cNvSpPr/>
                <p:nvPr/>
              </p:nvSpPr>
              <p:spPr>
                <a:xfrm>
                  <a:off x="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8" name="Shape 1088"/>
                <p:cNvSpPr/>
                <p:nvPr/>
              </p:nvSpPr>
              <p:spPr>
                <a:xfrm>
                  <a:off x="4572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89" name="Shape 1089"/>
                <p:cNvSpPr/>
                <p:nvPr/>
              </p:nvSpPr>
              <p:spPr>
                <a:xfrm>
                  <a:off x="9017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0" name="Shape 1090"/>
                <p:cNvSpPr/>
                <p:nvPr/>
              </p:nvSpPr>
              <p:spPr>
                <a:xfrm>
                  <a:off x="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1092" name="Shape 1092"/>
              <p:cNvSpPr/>
              <p:nvPr/>
            </p:nvSpPr>
            <p:spPr>
              <a:xfrm>
                <a:off x="1392679" y="660400"/>
                <a:ext cx="592842" cy="0"/>
              </a:xfrm>
              <a:prstGeom prst="line">
                <a:avLst/>
              </a:prstGeom>
              <a:noFill/>
              <a:ln w="88900" cap="flat">
                <a:solidFill>
                  <a:srgbClr val="0365C0"/>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grpSp>
        <p:grpSp>
          <p:nvGrpSpPr>
            <p:cNvPr id="1103" name="Group 1103"/>
            <p:cNvGrpSpPr/>
            <p:nvPr/>
          </p:nvGrpSpPr>
          <p:grpSpPr>
            <a:xfrm>
              <a:off x="3892550" y="2635250"/>
              <a:ext cx="1282700" cy="1295400"/>
              <a:chOff x="0" y="0"/>
              <a:chExt cx="1282700" cy="1295400"/>
            </a:xfrm>
          </p:grpSpPr>
          <p:sp>
            <p:nvSpPr>
              <p:cNvPr id="1094" name="Shape 1094"/>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5" name="Shape 1095"/>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6" name="Shape 1096"/>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7" name="Shape 1097"/>
              <p:cNvSpPr/>
              <p:nvPr/>
            </p:nvSpPr>
            <p:spPr>
              <a:xfrm>
                <a:off x="4572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8" name="Shape 1098"/>
              <p:cNvSpPr/>
              <p:nvPr/>
            </p:nvSpPr>
            <p:spPr>
              <a:xfrm>
                <a:off x="9017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099" name="Shape 1099"/>
              <p:cNvSpPr/>
              <p:nvPr/>
            </p:nvSpPr>
            <p:spPr>
              <a:xfrm>
                <a:off x="0" y="457200"/>
                <a:ext cx="381001"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0" name="Shape 1100"/>
              <p:cNvSpPr/>
              <p:nvPr/>
            </p:nvSpPr>
            <p:spPr>
              <a:xfrm>
                <a:off x="4572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1" name="Shape 1101"/>
              <p:cNvSpPr/>
              <p:nvPr/>
            </p:nvSpPr>
            <p:spPr>
              <a:xfrm>
                <a:off x="9017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2" name="Shape 1102"/>
              <p:cNvSpPr/>
              <p:nvPr/>
            </p:nvSpPr>
            <p:spPr>
              <a:xfrm>
                <a:off x="0" y="914400"/>
                <a:ext cx="381001"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grpSp>
          <p:nvGrpSpPr>
            <p:cNvPr id="1113" name="Group 1113"/>
            <p:cNvGrpSpPr/>
            <p:nvPr/>
          </p:nvGrpSpPr>
          <p:grpSpPr>
            <a:xfrm>
              <a:off x="6106409" y="2635250"/>
              <a:ext cx="1282701" cy="1295400"/>
              <a:chOff x="0" y="0"/>
              <a:chExt cx="1282700" cy="1295400"/>
            </a:xfrm>
          </p:grpSpPr>
          <p:sp>
            <p:nvSpPr>
              <p:cNvPr id="1104" name="Shape 1104"/>
              <p:cNvSpPr/>
              <p:nvPr/>
            </p:nvSpPr>
            <p:spPr>
              <a:xfrm>
                <a:off x="4445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5" name="Shape 1105"/>
              <p:cNvSpPr/>
              <p:nvPr/>
            </p:nvSpPr>
            <p:spPr>
              <a:xfrm>
                <a:off x="88900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6" name="Shape 1106"/>
              <p:cNvSpPr/>
              <p:nvPr/>
            </p:nvSpPr>
            <p:spPr>
              <a:xfrm>
                <a:off x="0" y="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7" name="Shape 1107"/>
              <p:cNvSpPr/>
              <p:nvPr/>
            </p:nvSpPr>
            <p:spPr>
              <a:xfrm>
                <a:off x="4572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8" name="Shape 1108"/>
              <p:cNvSpPr/>
              <p:nvPr/>
            </p:nvSpPr>
            <p:spPr>
              <a:xfrm>
                <a:off x="901700" y="4572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09" name="Shape 1109"/>
              <p:cNvSpPr/>
              <p:nvPr/>
            </p:nvSpPr>
            <p:spPr>
              <a:xfrm>
                <a:off x="0" y="4572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10" name="Shape 1110"/>
              <p:cNvSpPr/>
              <p:nvPr/>
            </p:nvSpPr>
            <p:spPr>
              <a:xfrm>
                <a:off x="457200" y="914400"/>
                <a:ext cx="381000" cy="381000"/>
              </a:xfrm>
              <a:prstGeom prst="rect">
                <a:avLst/>
              </a:prstGeom>
              <a:solidFill>
                <a:srgbClr val="000000"/>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11" name="Shape 1111"/>
              <p:cNvSpPr/>
              <p:nvPr/>
            </p:nvSpPr>
            <p:spPr>
              <a:xfrm>
                <a:off x="90170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sp>
            <p:nvSpPr>
              <p:cNvPr id="1112" name="Shape 1112"/>
              <p:cNvSpPr/>
              <p:nvPr/>
            </p:nvSpPr>
            <p:spPr>
              <a:xfrm>
                <a:off x="0" y="914400"/>
                <a:ext cx="381000" cy="381000"/>
              </a:xfrm>
              <a:prstGeom prst="rect">
                <a:avLst/>
              </a:prstGeom>
              <a:solidFill>
                <a:srgbClr val="FFFFFF"/>
              </a:solidFill>
              <a:ln w="12700" cap="flat">
                <a:solidFill>
                  <a:srgbClr val="000000"/>
                </a:solidFill>
                <a:prstDash val="solid"/>
                <a:bevel/>
              </a:ln>
              <a:effectLst/>
            </p:spPr>
            <p:txBody>
              <a:bodyPr wrap="square" lIns="50800" tIns="50800" rIns="50800" bIns="50800" numCol="1" anchor="ctr">
                <a:noAutofit/>
              </a:bodyPr>
              <a:lstStyle/>
              <a:p>
                <a:pPr algn="ctr" defTabSz="584200">
                  <a:defRPr>
                    <a:solidFill>
                      <a:srgbClr val="FFFFFF"/>
                    </a:solidFill>
                    <a:latin typeface="Helvetica Light"/>
                    <a:ea typeface="Helvetica Light"/>
                    <a:cs typeface="Helvetica Light"/>
                    <a:sym typeface="Helvetica Light"/>
                  </a:defRPr>
                </a:pPr>
              </a:p>
            </p:txBody>
          </p:sp>
        </p:grpSp>
        <p:sp>
          <p:nvSpPr>
            <p:cNvPr id="1114" name="Shape 1114"/>
            <p:cNvSpPr/>
            <p:nvPr/>
          </p:nvSpPr>
          <p:spPr>
            <a:xfrm>
              <a:off x="1047648" y="1441450"/>
              <a:ext cx="12829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latin typeface="Helvetica Light"/>
                  <a:ea typeface="Helvetica Light"/>
                  <a:cs typeface="Helvetica Light"/>
                  <a:sym typeface="Helvetica Light"/>
                </a:defRPr>
              </a:lvl1pPr>
            </a:lstStyle>
            <a:p>
              <a:pPr/>
              <a:r>
                <a:t>规则1</a:t>
              </a:r>
            </a:p>
          </p:txBody>
        </p:sp>
        <p:sp>
          <p:nvSpPr>
            <p:cNvPr id="1115" name="Shape 1115"/>
            <p:cNvSpPr/>
            <p:nvPr/>
          </p:nvSpPr>
          <p:spPr>
            <a:xfrm>
              <a:off x="5073548" y="1441450"/>
              <a:ext cx="12829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latin typeface="Helvetica Light"/>
                  <a:ea typeface="Helvetica Light"/>
                  <a:cs typeface="Helvetica Light"/>
                  <a:sym typeface="Helvetica Light"/>
                </a:defRPr>
              </a:lvl1pPr>
            </a:lstStyle>
            <a:p>
              <a:pPr/>
              <a:r>
                <a:t>规则2</a:t>
              </a:r>
            </a:p>
          </p:txBody>
        </p:sp>
        <p:sp>
          <p:nvSpPr>
            <p:cNvPr id="1116" name="Shape 1116"/>
            <p:cNvSpPr/>
            <p:nvPr/>
          </p:nvSpPr>
          <p:spPr>
            <a:xfrm>
              <a:off x="1047648" y="4057650"/>
              <a:ext cx="12829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latin typeface="Helvetica Light"/>
                  <a:ea typeface="Helvetica Light"/>
                  <a:cs typeface="Helvetica Light"/>
                  <a:sym typeface="Helvetica Light"/>
                </a:defRPr>
              </a:lvl1pPr>
            </a:lstStyle>
            <a:p>
              <a:pPr/>
              <a:r>
                <a:t>规则3</a:t>
              </a:r>
            </a:p>
          </p:txBody>
        </p:sp>
        <p:sp>
          <p:nvSpPr>
            <p:cNvPr id="1117" name="Shape 1117"/>
            <p:cNvSpPr/>
            <p:nvPr/>
          </p:nvSpPr>
          <p:spPr>
            <a:xfrm>
              <a:off x="5344409" y="3282950"/>
              <a:ext cx="592842" cy="0"/>
            </a:xfrm>
            <a:prstGeom prst="line">
              <a:avLst/>
            </a:prstGeom>
            <a:noFill/>
            <a:ln w="88900" cap="flat">
              <a:solidFill>
                <a:srgbClr val="0365C0"/>
              </a:solidFill>
              <a:prstDash val="solid"/>
              <a:bevel/>
              <a:tailEnd type="triangle" w="med" len="med"/>
            </a:ln>
            <a:effectLst>
              <a:outerShdw sx="100000" sy="100000" kx="0" ky="0" algn="b" rotWithShape="0" blurRad="25400" dist="12700" dir="5400000">
                <a:srgbClr val="000000">
                  <a:alpha val="38000"/>
                </a:srgbClr>
              </a:outerShdw>
            </a:effectLst>
          </p:spPr>
          <p:txBody>
            <a:bodyPr wrap="square" lIns="48767" tIns="48767" rIns="48767" bIns="48767" numCol="1" anchor="t">
              <a:noAutofit/>
            </a:bodyPr>
            <a:lstStyle/>
            <a:p>
              <a:pPr>
                <a:defRPr sz="1400">
                  <a:latin typeface="+mn-lt"/>
                  <a:ea typeface="+mn-ea"/>
                  <a:cs typeface="+mn-cs"/>
                  <a:sym typeface="Helvetica"/>
                </a:defRPr>
              </a:pPr>
            </a:p>
          </p:txBody>
        </p:sp>
        <p:sp>
          <p:nvSpPr>
            <p:cNvPr id="1118" name="Shape 1118"/>
            <p:cNvSpPr/>
            <p:nvPr/>
          </p:nvSpPr>
          <p:spPr>
            <a:xfrm>
              <a:off x="5073548" y="4088129"/>
              <a:ext cx="1282904" cy="64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584200">
                <a:defRPr sz="3600">
                  <a:latin typeface="Helvetica Light"/>
                  <a:ea typeface="Helvetica Light"/>
                  <a:cs typeface="Helvetica Light"/>
                  <a:sym typeface="Helvetica Light"/>
                </a:defRPr>
              </a:lvl1pPr>
            </a:lstStyle>
            <a:p>
              <a:pPr/>
              <a:r>
                <a:t>规则4</a:t>
              </a:r>
            </a:p>
          </p:txBody>
        </p:sp>
        <p:sp>
          <p:nvSpPr>
            <p:cNvPr id="1119" name="Shape 1119"/>
            <p:cNvSpPr/>
            <p:nvPr/>
          </p:nvSpPr>
          <p:spPr>
            <a:xfrm flipV="1">
              <a:off x="3632200" y="2104"/>
              <a:ext cx="0" cy="4062960"/>
            </a:xfrm>
            <a:prstGeom prst="line">
              <a:avLst/>
            </a:prstGeom>
            <a:noFill/>
            <a:ln w="25400" cap="flat">
              <a:solidFill>
                <a:srgbClr val="000000"/>
              </a:solidFill>
              <a:prstDash val="sysDot"/>
              <a:miter lim="400000"/>
            </a:ln>
            <a:effectLst/>
          </p:spPr>
          <p:txBody>
            <a:bodyPr wrap="square" lIns="50800" tIns="50800" rIns="50800" bIns="50800" numCol="1" anchor="ctr">
              <a:noAutofit/>
            </a:bodyPr>
            <a:lstStyle/>
            <a:p>
              <a:pPr algn="ctr" defTabSz="584200">
                <a:defRPr>
                  <a:latin typeface="Helvetica Light"/>
                  <a:ea typeface="Helvetica Light"/>
                  <a:cs typeface="Helvetica Light"/>
                  <a:sym typeface="Helvetica Light"/>
                </a:defRPr>
              </a:pPr>
            </a:p>
          </p:txBody>
        </p:sp>
      </p:gr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24" name="Shape 1124"/>
          <p:cNvSpPr/>
          <p:nvPr>
            <p:ph type="title"/>
          </p:nvPr>
        </p:nvSpPr>
        <p:spPr>
          <a:prstGeom prst="rect">
            <a:avLst/>
          </a:prstGeom>
        </p:spPr>
        <p:txBody>
          <a:bodyPr/>
          <a:lstStyle/>
          <a:p>
            <a:pPr/>
            <a:r>
              <a:t>康威生命游戏</a:t>
            </a:r>
          </a:p>
        </p:txBody>
      </p:sp>
      <p:pic>
        <p:nvPicPr>
          <p:cNvPr id="1125" name="conway.gif"/>
          <p:cNvPicPr>
            <a:picLocks noChangeAspect="0"/>
          </p:cNvPicPr>
          <p:nvPr/>
        </p:nvPicPr>
        <p:blipFill>
          <a:blip r:embed="rId3">
            <a:extLst/>
          </a:blip>
          <a:stretch>
            <a:fillRect/>
          </a:stretch>
        </p:blipFill>
        <p:spPr>
          <a:xfrm>
            <a:off x="2832544" y="2787852"/>
            <a:ext cx="4813301" cy="2438401"/>
          </a:xfrm>
          <a:prstGeom prst="rect">
            <a:avLst/>
          </a:prstGeom>
          <a:ln w="12700">
            <a:miter lim="400000"/>
          </a:ln>
        </p:spPr>
      </p:pic>
      <p:pic>
        <p:nvPicPr>
          <p:cNvPr id="1126" name="conway2.gif"/>
          <p:cNvPicPr>
            <a:picLocks noChangeAspect="0"/>
          </p:cNvPicPr>
          <p:nvPr/>
        </p:nvPicPr>
        <p:blipFill>
          <a:blip r:embed="rId4">
            <a:extLst/>
          </a:blip>
          <a:stretch>
            <a:fillRect/>
          </a:stretch>
        </p:blipFill>
        <p:spPr>
          <a:xfrm>
            <a:off x="6056605" y="3303590"/>
            <a:ext cx="3175001" cy="2286001"/>
          </a:xfrm>
          <a:prstGeom prst="rect">
            <a:avLst/>
          </a:prstGeom>
          <a:ln w="12700">
            <a:miter lim="400000"/>
          </a:ln>
        </p:spPr>
      </p:pic>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0" name="Shape 1130"/>
          <p:cNvSpPr/>
          <p:nvPr>
            <p:ph type="title"/>
          </p:nvPr>
        </p:nvSpPr>
        <p:spPr>
          <a:prstGeom prst="rect">
            <a:avLst/>
          </a:prstGeom>
        </p:spPr>
        <p:txBody>
          <a:bodyPr/>
          <a:lstStyle/>
          <a:p>
            <a:pPr/>
            <a:r>
              <a:t>康威生命游戏 ( APL )</a:t>
            </a:r>
          </a:p>
        </p:txBody>
      </p:sp>
      <p:sp>
        <p:nvSpPr>
          <p:cNvPr id="1131" name="Shape 1131"/>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2" name="Shape 1132"/>
          <p:cNvSpPr/>
          <p:nvPr/>
        </p:nvSpPr>
        <p:spPr>
          <a:xfrm>
            <a:off x="2638858" y="3754252"/>
            <a:ext cx="9809643" cy="2343416"/>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p>
            <a:pPr>
              <a:defRPr sz="4600"/>
            </a:pPr>
            <a:r>
              <a:t>life ← {  </a:t>
            </a:r>
          </a:p>
          <a:p>
            <a:pPr>
              <a:defRPr sz="4600"/>
            </a:pPr>
            <a:r>
              <a:t>   ↑1 ⍵∨.∧3 4=+/,¯1 0 1∘.⊖¯1 0 1∘.⌽⊂⍵</a:t>
            </a:r>
          </a:p>
          <a:p>
            <a:pPr>
              <a:defRPr sz="4600"/>
            </a:pPr>
            <a:r>
              <a:t>}</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4" name="Shape 1134"/>
          <p:cNvSpPr/>
          <p:nvPr>
            <p:ph type="title"/>
          </p:nvPr>
        </p:nvSpPr>
        <p:spPr>
          <a:prstGeom prst="rect">
            <a:avLst/>
          </a:prstGeom>
        </p:spPr>
        <p:txBody>
          <a:bodyPr/>
          <a:lstStyle/>
          <a:p>
            <a:pPr defTabSz="519937">
              <a:defRPr i="1" spc="-170" sz="4272"/>
            </a:pPr>
            <a:r>
              <a:t>多</a:t>
            </a:r>
            <a:r>
              <a:rPr spc="-227" sz="5696"/>
              <a:t>小</a:t>
            </a:r>
            <a:r>
              <a:t>？</a:t>
            </a:r>
          </a:p>
        </p:txBody>
      </p:sp>
      <p:sp>
        <p:nvSpPr>
          <p:cNvPr id="1135" name="Shape 1135"/>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36" name="Shape 1136"/>
          <p:cNvSpPr/>
          <p:nvPr/>
        </p:nvSpPr>
        <p:spPr>
          <a:xfrm>
            <a:off x="2738481" y="3067781"/>
            <a:ext cx="27928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trike="sngStrike" sz="3400">
                <a:solidFill>
                  <a:srgbClr val="DDDDDD"/>
                </a:solidFill>
              </a:defRPr>
            </a:pPr>
            <a:r>
              <a:rPr sz="4000"/>
              <a:t>代码行数?</a:t>
            </a:r>
          </a:p>
        </p:txBody>
      </p:sp>
      <p:sp>
        <p:nvSpPr>
          <p:cNvPr id="1137" name="Shape 1137"/>
          <p:cNvSpPr/>
          <p:nvPr/>
        </p:nvSpPr>
        <p:spPr>
          <a:xfrm>
            <a:off x="2738481" y="4076324"/>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重写时间？</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9" name="Shape 1139"/>
          <p:cNvSpPr/>
          <p:nvPr>
            <p:ph type="title"/>
          </p:nvPr>
        </p:nvSpPr>
        <p:spPr>
          <a:prstGeom prst="rect">
            <a:avLst/>
          </a:prstGeom>
        </p:spPr>
        <p:txBody>
          <a:bodyPr/>
          <a:lstStyle/>
          <a:p>
            <a:pPr defTabSz="519937">
              <a:defRPr i="1" spc="-170" sz="4272"/>
            </a:pPr>
            <a:r>
              <a:t>多</a:t>
            </a:r>
            <a:r>
              <a:rPr spc="-227" sz="5696"/>
              <a:t>小</a:t>
            </a:r>
            <a:r>
              <a:t>？</a:t>
            </a:r>
          </a:p>
        </p:txBody>
      </p:sp>
      <p:sp>
        <p:nvSpPr>
          <p:cNvPr id="1140" name="Shape 1140"/>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41" name="Shape 1141"/>
          <p:cNvSpPr/>
          <p:nvPr/>
        </p:nvSpPr>
        <p:spPr>
          <a:xfrm>
            <a:off x="2738481" y="3067781"/>
            <a:ext cx="27928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trike="sngStrike" sz="3400">
                <a:solidFill>
                  <a:srgbClr val="DDDDDD"/>
                </a:solidFill>
              </a:defRPr>
            </a:pPr>
            <a:r>
              <a:rPr sz="4000"/>
              <a:t>代码行数?</a:t>
            </a:r>
          </a:p>
        </p:txBody>
      </p:sp>
      <p:sp>
        <p:nvSpPr>
          <p:cNvPr id="1142" name="Shape 1142"/>
          <p:cNvSpPr/>
          <p:nvPr/>
        </p:nvSpPr>
        <p:spPr>
          <a:xfrm>
            <a:off x="2738481" y="4076324"/>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trike="sngStrike" sz="3400">
                <a:solidFill>
                  <a:srgbClr val="DDDDDD"/>
                </a:solidFill>
                <a:latin typeface="+mn-lt"/>
                <a:ea typeface="+mn-ea"/>
                <a:cs typeface="+mn-cs"/>
                <a:sym typeface="Helvetica"/>
              </a:defRPr>
            </a:pPr>
            <a:r>
              <a:rPr sz="4000">
                <a:latin typeface="Calibri"/>
                <a:ea typeface="Calibri"/>
                <a:cs typeface="Calibri"/>
                <a:sym typeface="Calibri"/>
              </a:rPr>
              <a:t>重写时间？</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4" name="Shape 1144"/>
          <p:cNvSpPr/>
          <p:nvPr>
            <p:ph type="title"/>
          </p:nvPr>
        </p:nvSpPr>
        <p:spPr>
          <a:prstGeom prst="rect">
            <a:avLst/>
          </a:prstGeom>
        </p:spPr>
        <p:txBody>
          <a:bodyPr/>
          <a:lstStyle/>
          <a:p>
            <a:pPr defTabSz="519937">
              <a:defRPr i="1" spc="-170" sz="4272"/>
            </a:pPr>
            <a:r>
              <a:t>多</a:t>
            </a:r>
            <a:r>
              <a:rPr spc="-227" sz="5696"/>
              <a:t>小</a:t>
            </a:r>
            <a:r>
              <a:t>？</a:t>
            </a:r>
          </a:p>
        </p:txBody>
      </p:sp>
      <p:grpSp>
        <p:nvGrpSpPr>
          <p:cNvPr id="1152" name="Group 1152"/>
          <p:cNvGrpSpPr/>
          <p:nvPr/>
        </p:nvGrpSpPr>
        <p:grpSpPr>
          <a:xfrm>
            <a:off x="1807222" y="2670935"/>
            <a:ext cx="9390356" cy="1973868"/>
            <a:chOff x="0" y="0"/>
            <a:chExt cx="9390354" cy="1973866"/>
          </a:xfrm>
        </p:grpSpPr>
        <p:sp>
          <p:nvSpPr>
            <p:cNvPr id="1145" name="Shape 1145"/>
            <p:cNvSpPr/>
            <p:nvPr/>
          </p:nvSpPr>
          <p:spPr>
            <a:xfrm>
              <a:off x="0" y="137087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协作成本高</a:t>
              </a:r>
            </a:p>
          </p:txBody>
        </p:sp>
        <p:sp>
          <p:nvSpPr>
            <p:cNvPr id="1146" name="Shape 1146"/>
            <p:cNvSpPr/>
            <p:nvPr/>
          </p:nvSpPr>
          <p:spPr>
            <a:xfrm>
              <a:off x="13173" y="864003"/>
              <a:ext cx="2557430"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灵活性好</a:t>
              </a:r>
            </a:p>
          </p:txBody>
        </p:sp>
        <p:sp>
          <p:nvSpPr>
            <p:cNvPr id="1147" name="Shape 1147"/>
            <p:cNvSpPr/>
            <p:nvPr/>
          </p:nvSpPr>
          <p:spPr>
            <a:xfrm>
              <a:off x="6324926" y="1370870"/>
              <a:ext cx="3065430"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维护成本高</a:t>
              </a:r>
            </a:p>
          </p:txBody>
        </p:sp>
        <p:sp>
          <p:nvSpPr>
            <p:cNvPr id="1148" name="Shape 1148"/>
            <p:cNvSpPr/>
            <p:nvPr/>
          </p:nvSpPr>
          <p:spPr>
            <a:xfrm>
              <a:off x="6324677" y="850456"/>
              <a:ext cx="2557430" cy="6029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复杂度高</a:t>
              </a:r>
            </a:p>
          </p:txBody>
        </p:sp>
        <p:sp>
          <p:nvSpPr>
            <p:cNvPr id="1149" name="Shape 1149"/>
            <p:cNvSpPr/>
            <p:nvPr/>
          </p:nvSpPr>
          <p:spPr>
            <a:xfrm>
              <a:off x="381000" y="55344"/>
              <a:ext cx="1668950" cy="7334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defTabSz="519937">
                <a:lnSpc>
                  <a:spcPct val="70000"/>
                </a:lnSpc>
                <a:defRPr b="1" cap="all" i="1" spc="-227" sz="5696">
                  <a:solidFill>
                    <a:srgbClr val="00B56E"/>
                  </a:solidFill>
                  <a:latin typeface="+mn-lt"/>
                  <a:ea typeface="+mn-ea"/>
                  <a:cs typeface="+mn-cs"/>
                  <a:sym typeface="Helvetica"/>
                </a:defRPr>
              </a:lvl1pPr>
            </a:lstStyle>
            <a:p>
              <a:pPr>
                <a:defRPr spc="-170" sz="4272"/>
              </a:pPr>
              <a:r>
                <a:rPr spc="-227" sz="5696"/>
                <a:t>小</a:t>
              </a:r>
            </a:p>
          </p:txBody>
        </p:sp>
        <p:sp>
          <p:nvSpPr>
            <p:cNvPr id="1150" name="Shape 1150"/>
            <p:cNvSpPr/>
            <p:nvPr/>
          </p:nvSpPr>
          <p:spPr>
            <a:xfrm>
              <a:off x="6865255" y="0"/>
              <a:ext cx="1668950" cy="7334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normAutofit fontScale="100000" lnSpcReduction="0"/>
            </a:bodyPr>
            <a:lstStyle>
              <a:lvl1pPr algn="ctr" defTabSz="519937">
                <a:lnSpc>
                  <a:spcPct val="70000"/>
                </a:lnSpc>
                <a:defRPr b="1" cap="all" i="1" spc="-227" sz="5696">
                  <a:solidFill>
                    <a:srgbClr val="00B56E"/>
                  </a:solidFill>
                  <a:latin typeface="+mn-lt"/>
                  <a:ea typeface="+mn-ea"/>
                  <a:cs typeface="+mn-cs"/>
                  <a:sym typeface="Helvetica"/>
                </a:defRPr>
              </a:lvl1pPr>
            </a:lstStyle>
            <a:p>
              <a:pPr>
                <a:defRPr spc="-170" sz="4272"/>
              </a:pPr>
              <a:r>
                <a:rPr spc="-227" sz="5696"/>
                <a:t>大</a:t>
              </a:r>
            </a:p>
          </p:txBody>
        </p:sp>
        <p:pic>
          <p:nvPicPr>
            <p:cNvPr id="1151" name=""/>
            <p:cNvPicPr>
              <a:picLocks noChangeAspect="0"/>
            </p:cNvPicPr>
            <p:nvPr/>
          </p:nvPicPr>
          <p:blipFill>
            <a:blip r:embed="rId2">
              <a:extLst/>
            </a:blip>
            <a:stretch>
              <a:fillRect/>
            </a:stretch>
          </p:blipFill>
          <p:spPr>
            <a:xfrm>
              <a:off x="1992862" y="230036"/>
              <a:ext cx="5009047" cy="411136"/>
            </a:xfrm>
            <a:prstGeom prst="rect">
              <a:avLst/>
            </a:prstGeom>
            <a:effectLst>
              <a:outerShdw sx="100000" sy="100000" kx="0" ky="0" algn="b" rotWithShape="0" blurRad="25400" dist="12700" dir="5400000">
                <a:srgbClr val="000000">
                  <a:alpha val="38000"/>
                </a:srgbClr>
              </a:outerShdw>
            </a:effectLst>
          </p:spPr>
        </p:pic>
      </p:grpSp>
      <p:grpSp>
        <p:nvGrpSpPr>
          <p:cNvPr id="1160" name="Group 1160"/>
          <p:cNvGrpSpPr/>
          <p:nvPr/>
        </p:nvGrpSpPr>
        <p:grpSpPr>
          <a:xfrm>
            <a:off x="2967810" y="5807100"/>
            <a:ext cx="7527386" cy="2010287"/>
            <a:chOff x="1253166" y="0"/>
            <a:chExt cx="7527384" cy="2010285"/>
          </a:xfrm>
        </p:grpSpPr>
        <p:grpSp>
          <p:nvGrpSpPr>
            <p:cNvPr id="1155" name="Group 1155"/>
            <p:cNvGrpSpPr/>
            <p:nvPr/>
          </p:nvGrpSpPr>
          <p:grpSpPr>
            <a:xfrm>
              <a:off x="1253166" y="-1"/>
              <a:ext cx="7313474" cy="1312787"/>
              <a:chOff x="0" y="0"/>
              <a:chExt cx="7313472" cy="1312785"/>
            </a:xfrm>
          </p:grpSpPr>
          <p:sp>
            <p:nvSpPr>
              <p:cNvPr id="1153" name="Shape 1153"/>
              <p:cNvSpPr/>
              <p:nvPr/>
            </p:nvSpPr>
            <p:spPr>
              <a:xfrm>
                <a:off x="646946" y="0"/>
                <a:ext cx="6263876" cy="689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indent="0" defTabSz="584200">
                  <a:spcBef>
                    <a:spcPts val="1200"/>
                  </a:spcBef>
                  <a:buClr>
                    <a:srgbClr val="00B56E"/>
                  </a:buClr>
                  <a:buFont typeface="Lucida Grande"/>
                  <a:defRPr b="1" sz="4700">
                    <a:solidFill>
                      <a:srgbClr val="00B56E"/>
                    </a:solidFill>
                    <a:latin typeface="+mn-lt"/>
                    <a:ea typeface="+mn-ea"/>
                    <a:cs typeface="+mn-cs"/>
                    <a:sym typeface="Helvetica"/>
                  </a:defRPr>
                </a:pPr>
                <a:r>
                  <a:t>独立交付的业务单元</a:t>
                </a:r>
              </a:p>
            </p:txBody>
          </p:sp>
          <p:sp>
            <p:nvSpPr>
              <p:cNvPr id="1154" name="Shape 1154"/>
              <p:cNvSpPr/>
              <p:nvPr/>
            </p:nvSpPr>
            <p:spPr>
              <a:xfrm>
                <a:off x="0" y="776337"/>
                <a:ext cx="7313474"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600">
                    <a:solidFill>
                      <a:srgbClr val="00B56E"/>
                    </a:solidFill>
                  </a:defRPr>
                </a:lvl1pPr>
              </a:lstStyle>
              <a:p>
                <a:pPr/>
                <a:r>
                  <a:t>A unit of functionality that deliveries independently.</a:t>
                </a:r>
              </a:p>
            </p:txBody>
          </p:sp>
        </p:grpSp>
        <p:grpSp>
          <p:nvGrpSpPr>
            <p:cNvPr id="1159" name="Group 1159"/>
            <p:cNvGrpSpPr/>
            <p:nvPr/>
          </p:nvGrpSpPr>
          <p:grpSpPr>
            <a:xfrm>
              <a:off x="1689311" y="1522012"/>
              <a:ext cx="7091241" cy="488274"/>
              <a:chOff x="2484271" y="0"/>
              <a:chExt cx="7091240" cy="488272"/>
            </a:xfrm>
          </p:grpSpPr>
          <p:sp>
            <p:nvSpPr>
              <p:cNvPr id="1156" name="Shape 1156"/>
              <p:cNvSpPr/>
              <p:nvPr/>
            </p:nvSpPr>
            <p:spPr>
              <a:xfrm>
                <a:off x="2484271" y="0"/>
                <a:ext cx="2049429"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sz="3000">
                    <a:latin typeface="+mn-lt"/>
                    <a:ea typeface="+mn-ea"/>
                    <a:cs typeface="+mn-cs"/>
                    <a:sym typeface="Helvetica"/>
                  </a:defRPr>
                </a:pPr>
                <a:r>
                  <a:rPr>
                    <a:latin typeface="Calibri"/>
                    <a:ea typeface="Calibri"/>
                    <a:cs typeface="Calibri"/>
                    <a:sym typeface="Calibri"/>
                  </a:rPr>
                  <a:t>功能团队</a:t>
                </a:r>
              </a:p>
            </p:txBody>
          </p:sp>
          <p:sp>
            <p:nvSpPr>
              <p:cNvPr id="1157" name="Shape 1157"/>
              <p:cNvSpPr/>
              <p:nvPr/>
            </p:nvSpPr>
            <p:spPr>
              <a:xfrm>
                <a:off x="7452814" y="8466"/>
                <a:ext cx="2122698"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sz="3000"/>
                </a:pPr>
                <a:r>
                  <a:t>技术选型</a:t>
                </a:r>
              </a:p>
            </p:txBody>
          </p:sp>
          <p:sp>
            <p:nvSpPr>
              <p:cNvPr id="1158" name="Shape 1158"/>
              <p:cNvSpPr/>
              <p:nvPr/>
            </p:nvSpPr>
            <p:spPr>
              <a:xfrm>
                <a:off x="5019342" y="4233"/>
                <a:ext cx="2049429"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sz="3000"/>
                </a:pPr>
                <a:r>
                  <a:t>交付流程</a:t>
                </a:r>
              </a:p>
            </p:txBody>
          </p:sp>
        </p:gr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60" grpId="1"/>
    </p:bldLst>
  </p:timing>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2" name="Shape 1162"/>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63"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1164" name="Shape 1164"/>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1165" name="Shape 1165"/>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1166" name="Shape 1166"/>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1167" name="Shape 1167"/>
          <p:cNvSpPr/>
          <p:nvPr/>
        </p:nvSpPr>
        <p:spPr>
          <a:xfrm>
            <a:off x="6375948" y="3079961"/>
            <a:ext cx="3573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独立的进程中</a:t>
            </a:r>
          </a:p>
        </p:txBody>
      </p:sp>
      <p:sp>
        <p:nvSpPr>
          <p:cNvPr id="1168" name="Shape 1168"/>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1169" name="Shape 1169"/>
          <p:cNvSpPr/>
          <p:nvPr/>
        </p:nvSpPr>
        <p:spPr>
          <a:xfrm>
            <a:off x="6375948" y="4904280"/>
            <a:ext cx="2049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solidFill>
                  <a:srgbClr val="DDDDDD"/>
                </a:solidFill>
                <a:latin typeface="+mn-lt"/>
                <a:ea typeface="+mn-ea"/>
                <a:cs typeface="+mn-cs"/>
                <a:sym typeface="Helvetica"/>
              </a:defRPr>
            </a:pPr>
            <a:r>
              <a:t>松耦合</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1" name="Shape 1171"/>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2" name="Shape 1172"/>
          <p:cNvSpPr/>
          <p:nvPr>
            <p:ph type="title"/>
          </p:nvPr>
        </p:nvSpPr>
        <p:spPr>
          <a:prstGeom prst="rect">
            <a:avLst/>
          </a:prstGeom>
        </p:spPr>
        <p:txBody>
          <a:bodyPr/>
          <a:lstStyle>
            <a:lvl1pPr>
              <a:defRPr i="1"/>
            </a:lvl1pPr>
          </a:lstStyle>
          <a:p>
            <a:pPr/>
            <a:r>
              <a:t>进程共享</a:t>
            </a:r>
          </a:p>
        </p:txBody>
      </p:sp>
      <p:pic>
        <p:nvPicPr>
          <p:cNvPr id="1173" name="pasted-image.png"/>
          <p:cNvPicPr>
            <a:picLocks noChangeAspect="1"/>
          </p:cNvPicPr>
          <p:nvPr/>
        </p:nvPicPr>
        <p:blipFill>
          <a:blip r:embed="rId2">
            <a:extLst/>
          </a:blip>
          <a:stretch>
            <a:fillRect/>
          </a:stretch>
        </p:blipFill>
        <p:spPr>
          <a:xfrm>
            <a:off x="4108397" y="3202505"/>
            <a:ext cx="5074764" cy="3800852"/>
          </a:xfrm>
          <a:prstGeom prst="rect">
            <a:avLst/>
          </a:prstGeom>
          <a:ln w="12700">
            <a:miter lim="400000"/>
          </a:ln>
        </p:spPr>
      </p:pic>
      <p:sp>
        <p:nvSpPr>
          <p:cNvPr id="1174" name="Shape 1174"/>
          <p:cNvSpPr/>
          <p:nvPr/>
        </p:nvSpPr>
        <p:spPr>
          <a:xfrm>
            <a:off x="8906969" y="5008536"/>
            <a:ext cx="2212579" cy="9977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076" y="0"/>
                </a:moveTo>
                <a:cubicBezTo>
                  <a:pt x="3704" y="0"/>
                  <a:pt x="3402" y="671"/>
                  <a:pt x="3402" y="1495"/>
                </a:cubicBezTo>
                <a:lnTo>
                  <a:pt x="3402" y="9889"/>
                </a:lnTo>
                <a:lnTo>
                  <a:pt x="0" y="12871"/>
                </a:lnTo>
                <a:lnTo>
                  <a:pt x="3402" y="15852"/>
                </a:lnTo>
                <a:lnTo>
                  <a:pt x="3402" y="20114"/>
                </a:lnTo>
                <a:cubicBezTo>
                  <a:pt x="3402" y="20938"/>
                  <a:pt x="3704" y="21600"/>
                  <a:pt x="4076" y="21600"/>
                </a:cubicBezTo>
                <a:lnTo>
                  <a:pt x="20926" y="21600"/>
                </a:lnTo>
                <a:cubicBezTo>
                  <a:pt x="21298" y="21600"/>
                  <a:pt x="21600" y="20938"/>
                  <a:pt x="21600" y="20114"/>
                </a:cubicBezTo>
                <a:lnTo>
                  <a:pt x="21600" y="1495"/>
                </a:lnTo>
                <a:cubicBezTo>
                  <a:pt x="21600" y="671"/>
                  <a:pt x="21298" y="0"/>
                  <a:pt x="20926" y="0"/>
                </a:cubicBezTo>
                <a:lnTo>
                  <a:pt x="4076"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6" name="Shape 1176"/>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77" name="Shape 1177"/>
          <p:cNvSpPr/>
          <p:nvPr>
            <p:ph type="title"/>
          </p:nvPr>
        </p:nvSpPr>
        <p:spPr>
          <a:prstGeom prst="rect">
            <a:avLst/>
          </a:prstGeom>
        </p:spPr>
        <p:txBody>
          <a:bodyPr/>
          <a:lstStyle>
            <a:lvl1pPr>
              <a:defRPr i="1"/>
            </a:lvl1pPr>
          </a:lstStyle>
          <a:p>
            <a:pPr/>
            <a:r>
              <a:t>进程独立</a:t>
            </a:r>
          </a:p>
        </p:txBody>
      </p:sp>
      <p:pic>
        <p:nvPicPr>
          <p:cNvPr id="1178" name="pasted-image.png"/>
          <p:cNvPicPr>
            <a:picLocks noChangeAspect="1"/>
          </p:cNvPicPr>
          <p:nvPr/>
        </p:nvPicPr>
        <p:blipFill>
          <a:blip r:embed="rId2">
            <a:extLst/>
          </a:blip>
          <a:stretch>
            <a:fillRect/>
          </a:stretch>
        </p:blipFill>
        <p:spPr>
          <a:xfrm>
            <a:off x="3352884" y="4792017"/>
            <a:ext cx="7211443" cy="2144411"/>
          </a:xfrm>
          <a:prstGeom prst="rect">
            <a:avLst/>
          </a:prstGeom>
          <a:ln w="12700">
            <a:miter lim="400000"/>
          </a:ln>
        </p:spPr>
      </p:pic>
      <p:sp>
        <p:nvSpPr>
          <p:cNvPr id="1179" name="Shape 1179"/>
          <p:cNvSpPr/>
          <p:nvPr/>
        </p:nvSpPr>
        <p:spPr>
          <a:xfrm>
            <a:off x="6351204"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
        <p:nvSpPr>
          <p:cNvPr id="1180" name="Shape 1180"/>
          <p:cNvSpPr/>
          <p:nvPr/>
        </p:nvSpPr>
        <p:spPr>
          <a:xfrm>
            <a:off x="8922159"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
        <p:nvSpPr>
          <p:cNvPr id="1181" name="Shape 1181"/>
          <p:cNvSpPr/>
          <p:nvPr/>
        </p:nvSpPr>
        <p:spPr>
          <a:xfrm>
            <a:off x="3780250" y="3886315"/>
            <a:ext cx="1864123" cy="1344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00" y="0"/>
                </a:moveTo>
                <a:cubicBezTo>
                  <a:pt x="359" y="0"/>
                  <a:pt x="0" y="498"/>
                  <a:pt x="0" y="1110"/>
                </a:cubicBezTo>
                <a:lnTo>
                  <a:pt x="0" y="14929"/>
                </a:lnTo>
                <a:cubicBezTo>
                  <a:pt x="0" y="15541"/>
                  <a:pt x="359" y="16033"/>
                  <a:pt x="800" y="16033"/>
                </a:cubicBezTo>
                <a:lnTo>
                  <a:pt x="3633" y="16033"/>
                </a:lnTo>
                <a:lnTo>
                  <a:pt x="5229" y="21600"/>
                </a:lnTo>
                <a:lnTo>
                  <a:pt x="6824" y="16033"/>
                </a:lnTo>
                <a:lnTo>
                  <a:pt x="20800" y="16033"/>
                </a:lnTo>
                <a:cubicBezTo>
                  <a:pt x="21241" y="16033"/>
                  <a:pt x="21600" y="15541"/>
                  <a:pt x="21600" y="14929"/>
                </a:cubicBezTo>
                <a:lnTo>
                  <a:pt x="21600" y="1110"/>
                </a:lnTo>
                <a:cubicBezTo>
                  <a:pt x="21600" y="498"/>
                  <a:pt x="21241" y="0"/>
                  <a:pt x="20800" y="0"/>
                </a:cubicBezTo>
                <a:lnTo>
                  <a:pt x="800" y="0"/>
                </a:lnTo>
                <a:close/>
              </a:path>
            </a:pathLst>
          </a:custGeom>
          <a:solidFill>
            <a:schemeClr val="accent2"/>
          </a:solidFill>
          <a:ln w="25400">
            <a:solidFill>
              <a:srgbClr val="8C3A38"/>
            </a:solidFill>
            <a:bevel/>
          </a:ln>
          <a:effectLst>
            <a:outerShdw sx="100000" sy="100000" kx="0" ky="0" algn="b" rotWithShape="0" blurRad="50800" dist="25400" dir="5400000">
              <a:srgbClr val="000000">
                <a:alpha val="35000"/>
              </a:srgbClr>
            </a:outerShdw>
          </a:effectLst>
          <a:extLst>
            <a:ext uri="{C572A759-6A51-4108-AA02-DFA0A04FC94B}">
              <ma14:wrappingTextBoxFlag xmlns:ma14="http://schemas.microsoft.com/office/mac/drawingml/2011/main" val="1"/>
            </a:ext>
          </a:extLst>
        </p:spPr>
        <p:txBody>
          <a:bodyPr lIns="65023" tIns="65023" rIns="65023" bIns="65023" anchor="ctr"/>
          <a:lstStyle>
            <a:lvl1pPr algn="ctr">
              <a:defRPr b="1" sz="4700">
                <a:solidFill>
                  <a:srgbClr val="FFFFFF"/>
                </a:solidFill>
              </a:defRPr>
            </a:lvl1pPr>
          </a:lstStyle>
          <a:p>
            <a:pPr/>
            <a:r>
              <a:t>进程</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0" name="Shape 430"/>
          <p:cNvSpPr/>
          <p:nvPr>
            <p:ph type="title"/>
          </p:nvPr>
        </p:nvSpPr>
        <p:spPr>
          <a:xfrm>
            <a:off x="380999" y="234949"/>
            <a:ext cx="12242801" cy="984251"/>
          </a:xfrm>
          <a:prstGeom prst="rect">
            <a:avLst/>
          </a:prstGeom>
        </p:spPr>
        <p:txBody>
          <a:bodyPr/>
          <a:lstStyle>
            <a:lvl1pPr algn="ctr">
              <a:defRPr spc="-280" sz="7000"/>
            </a:lvl1pPr>
          </a:lstStyle>
          <a:p>
            <a:pPr/>
            <a:r>
              <a:t>课程内容第一部分</a:t>
            </a:r>
          </a:p>
        </p:txBody>
      </p:sp>
      <p:sp>
        <p:nvSpPr>
          <p:cNvPr id="431" name="Shape 431"/>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2" name="Shape 432"/>
          <p:cNvSpPr/>
          <p:nvPr/>
        </p:nvSpPr>
        <p:spPr>
          <a:xfrm>
            <a:off x="4153643" y="2147209"/>
            <a:ext cx="4229322" cy="675525"/>
          </a:xfrm>
          <a:prstGeom prst="rect">
            <a:avLst/>
          </a:prstGeom>
          <a:solidFill>
            <a:schemeClr val="accent6"/>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服务构建篇（王磊）</a:t>
            </a:r>
          </a:p>
        </p:txBody>
      </p:sp>
      <p:sp>
        <p:nvSpPr>
          <p:cNvPr id="433" name="Shape 433"/>
          <p:cNvSpPr/>
          <p:nvPr/>
        </p:nvSpPr>
        <p:spPr>
          <a:xfrm>
            <a:off x="4088845" y="3098606"/>
            <a:ext cx="7018093" cy="512762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微服务架构的核心理论基础</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微服务架构生态系统以及案例描述</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Spring Boot/Cloud/HAL/Docker</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服务注册与发现机制(Spring Cloud Netflix Eureka)</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集中化的配置中心(Spring Cloud Config)</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API服务网关(Spring Cloud Netflix Zuul)</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容错处理与断路器(Spring Cloud Netflix Hystrix)</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使用Docker构建</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3" name="Shape 1183"/>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84" name="image20.png"/>
          <p:cNvPicPr>
            <a:picLocks noChangeAspect="1"/>
          </p:cNvPicPr>
          <p:nvPr/>
        </p:nvPicPr>
        <p:blipFill>
          <a:blip r:embed="rId3">
            <a:extLst/>
          </a:blip>
          <a:stretch>
            <a:fillRect/>
          </a:stretch>
        </p:blipFill>
        <p:spPr>
          <a:xfrm>
            <a:off x="1762180" y="1169832"/>
            <a:ext cx="4277081" cy="5521012"/>
          </a:xfrm>
          <a:prstGeom prst="rect">
            <a:avLst/>
          </a:prstGeom>
          <a:ln w="12700">
            <a:miter lim="400000"/>
          </a:ln>
        </p:spPr>
      </p:pic>
      <p:sp>
        <p:nvSpPr>
          <p:cNvPr id="1185" name="Shape 1185"/>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1186" name="Shape 1186"/>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1187" name="Shape 1187"/>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1188" name="Shape 1188"/>
          <p:cNvSpPr/>
          <p:nvPr/>
        </p:nvSpPr>
        <p:spPr>
          <a:xfrm>
            <a:off x="6375948" y="3079961"/>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a:t>
            </a:r>
          </a:p>
        </p:txBody>
      </p:sp>
      <p:sp>
        <p:nvSpPr>
          <p:cNvPr id="1189" name="Shape 1189"/>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轻量级通信机制</a:t>
            </a:r>
          </a:p>
        </p:txBody>
      </p:sp>
      <p:sp>
        <p:nvSpPr>
          <p:cNvPr id="1190" name="Shape 1190"/>
          <p:cNvSpPr/>
          <p:nvPr/>
        </p:nvSpPr>
        <p:spPr>
          <a:xfrm>
            <a:off x="6375948" y="4904280"/>
            <a:ext cx="2049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solidFill>
                  <a:srgbClr val="DDDDDD"/>
                </a:solidFill>
                <a:latin typeface="+mn-lt"/>
                <a:ea typeface="+mn-ea"/>
                <a:cs typeface="+mn-cs"/>
                <a:sym typeface="Helvetica"/>
              </a:defRPr>
            </a:pPr>
            <a:r>
              <a:t>松耦合</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4" name="Shape 1194"/>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95" name="Shape 1195"/>
          <p:cNvSpPr/>
          <p:nvPr>
            <p:ph type="title"/>
          </p:nvPr>
        </p:nvSpPr>
        <p:spPr>
          <a:prstGeom prst="rect">
            <a:avLst/>
          </a:prstGeom>
        </p:spPr>
        <p:txBody>
          <a:bodyPr/>
          <a:lstStyle>
            <a:lvl1pPr>
              <a:defRPr i="1"/>
            </a:lvl1pPr>
          </a:lstStyle>
          <a:p>
            <a:pPr/>
            <a:r>
              <a:t>轻量级通信机制</a:t>
            </a:r>
          </a:p>
        </p:txBody>
      </p:sp>
      <p:sp>
        <p:nvSpPr>
          <p:cNvPr id="1196" name="Shape 1196"/>
          <p:cNvSpPr/>
          <p:nvPr/>
        </p:nvSpPr>
        <p:spPr>
          <a:xfrm>
            <a:off x="2993506" y="3147073"/>
            <a:ext cx="2557430"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语言无关</a:t>
            </a:r>
          </a:p>
        </p:txBody>
      </p:sp>
      <p:sp>
        <p:nvSpPr>
          <p:cNvPr id="1197" name="Shape 1197"/>
          <p:cNvSpPr/>
          <p:nvPr/>
        </p:nvSpPr>
        <p:spPr>
          <a:xfrm>
            <a:off x="2993506" y="3920363"/>
            <a:ext cx="2557430"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latin typeface="+mn-lt"/>
                <a:ea typeface="+mn-ea"/>
                <a:cs typeface="+mn-cs"/>
                <a:sym typeface="Helvetica"/>
              </a:defRPr>
            </a:pPr>
            <a:r>
              <a:rPr sz="4000">
                <a:latin typeface="Calibri"/>
                <a:ea typeface="Calibri"/>
                <a:cs typeface="Calibri"/>
                <a:sym typeface="Calibri"/>
              </a:rPr>
              <a:t>平台无关</a:t>
            </a:r>
          </a:p>
        </p:txBody>
      </p:sp>
      <p:sp>
        <p:nvSpPr>
          <p:cNvPr id="1198" name="Shape 1198"/>
          <p:cNvSpPr/>
          <p:nvPr/>
        </p:nvSpPr>
        <p:spPr>
          <a:xfrm>
            <a:off x="6095324" y="4161598"/>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BD5B0C"/>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Java</a:t>
            </a:r>
          </a:p>
        </p:txBody>
      </p:sp>
      <p:sp>
        <p:nvSpPr>
          <p:cNvPr id="1199" name="Shape 1199"/>
          <p:cNvSpPr/>
          <p:nvPr/>
        </p:nvSpPr>
        <p:spPr>
          <a:xfrm>
            <a:off x="6765818" y="5547879"/>
            <a:ext cx="1" cy="1126895"/>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1200" name="Shape 1200"/>
          <p:cNvSpPr/>
          <p:nvPr/>
        </p:nvSpPr>
        <p:spPr>
          <a:xfrm>
            <a:off x="9719702" y="4464854"/>
            <a:ext cx="1245786" cy="1245786"/>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1201" name="Shape 1201"/>
          <p:cNvSpPr/>
          <p:nvPr/>
        </p:nvSpPr>
        <p:spPr>
          <a:xfrm flipH="1">
            <a:off x="7150961" y="4607574"/>
            <a:ext cx="1925155" cy="2322803"/>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1202" name="Shape 1202"/>
          <p:cNvSpPr/>
          <p:nvPr/>
        </p:nvSpPr>
        <p:spPr>
          <a:xfrm>
            <a:off x="6144400" y="6682089"/>
            <a:ext cx="1268236" cy="14440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C82506"/>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Ruby</a:t>
            </a:r>
          </a:p>
        </p:txBody>
      </p:sp>
      <p:sp>
        <p:nvSpPr>
          <p:cNvPr id="1203" name="Shape 1203"/>
          <p:cNvSpPr/>
          <p:nvPr/>
        </p:nvSpPr>
        <p:spPr>
          <a:xfrm>
            <a:off x="10543075" y="5540620"/>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00882B"/>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NodeJS</a:t>
            </a:r>
          </a:p>
        </p:txBody>
      </p:sp>
      <p:sp>
        <p:nvSpPr>
          <p:cNvPr id="1204" name="Shape 1204"/>
          <p:cNvSpPr/>
          <p:nvPr/>
        </p:nvSpPr>
        <p:spPr>
          <a:xfrm>
            <a:off x="9364882" y="7330626"/>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164F86"/>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Python</a:t>
            </a:r>
          </a:p>
        </p:txBody>
      </p:sp>
      <p:sp>
        <p:nvSpPr>
          <p:cNvPr id="1205" name="Shape 1205"/>
          <p:cNvSpPr/>
          <p:nvPr/>
        </p:nvSpPr>
        <p:spPr>
          <a:xfrm>
            <a:off x="8705983" y="3303590"/>
            <a:ext cx="1268236" cy="14440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5400"/>
                </a:lnTo>
                <a:lnTo>
                  <a:pt x="21600" y="16200"/>
                </a:lnTo>
                <a:lnTo>
                  <a:pt x="10800" y="21600"/>
                </a:lnTo>
                <a:lnTo>
                  <a:pt x="0" y="16200"/>
                </a:lnTo>
                <a:lnTo>
                  <a:pt x="0" y="5400"/>
                </a:lnTo>
                <a:close/>
              </a:path>
            </a:pathLst>
          </a:custGeom>
          <a:solidFill>
            <a:srgbClr val="773F9B"/>
          </a:solid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Go</a:t>
            </a:r>
          </a:p>
        </p:txBody>
      </p:sp>
      <p:sp>
        <p:nvSpPr>
          <p:cNvPr id="1206" name="Shape 1206"/>
          <p:cNvSpPr/>
          <p:nvPr/>
        </p:nvSpPr>
        <p:spPr>
          <a:xfrm>
            <a:off x="7152166" y="5298530"/>
            <a:ext cx="2601832" cy="2217574"/>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
        <p:nvSpPr>
          <p:cNvPr id="1207" name="Shape 1207"/>
          <p:cNvSpPr/>
          <p:nvPr/>
        </p:nvSpPr>
        <p:spPr>
          <a:xfrm flipH="1">
            <a:off x="6985855" y="4034039"/>
            <a:ext cx="1703303" cy="267757"/>
          </a:xfrm>
          <a:prstGeom prst="line">
            <a:avLst/>
          </a:prstGeom>
          <a:ln w="63500">
            <a:solidFill>
              <a:srgbClr val="53585F"/>
            </a:solidFill>
            <a:miter lim="400000"/>
            <a:tailEnd type="triangle"/>
          </a:ln>
        </p:spPr>
        <p:txBody>
          <a:bodyPr lIns="50800" tIns="50800" rIns="50800" bIns="50800" anchor="ctr"/>
          <a:lstStyle/>
          <a:p>
            <a:pPr algn="ctr" defTabSz="584200">
              <a:defRPr>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9" name="Shape 1209"/>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10"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1211" name="Shape 1211"/>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1212" name="Shape 1212"/>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1213" name="Shape 1213"/>
          <p:cNvSpPr/>
          <p:nvPr/>
        </p:nvSpPr>
        <p:spPr>
          <a:xfrm>
            <a:off x="6375948" y="2118147"/>
            <a:ext cx="3815026" cy="7198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小, 且职责单一</a:t>
            </a:r>
          </a:p>
        </p:txBody>
      </p:sp>
      <p:sp>
        <p:nvSpPr>
          <p:cNvPr id="1214" name="Shape 1214"/>
          <p:cNvSpPr/>
          <p:nvPr/>
        </p:nvSpPr>
        <p:spPr>
          <a:xfrm>
            <a:off x="6375948" y="3079961"/>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独立的进程</a:t>
            </a:r>
          </a:p>
        </p:txBody>
      </p:sp>
      <p:sp>
        <p:nvSpPr>
          <p:cNvPr id="1215" name="Shape 1215"/>
          <p:cNvSpPr/>
          <p:nvPr/>
        </p:nvSpPr>
        <p:spPr>
          <a:xfrm>
            <a:off x="6375948" y="3988942"/>
            <a:ext cx="4081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sz="3400">
                <a:solidFill>
                  <a:srgbClr val="DDDDDD"/>
                </a:solidFill>
                <a:latin typeface="+mn-lt"/>
                <a:ea typeface="+mn-ea"/>
                <a:cs typeface="+mn-cs"/>
                <a:sym typeface="Helvetica"/>
              </a:defRPr>
            </a:pPr>
            <a:r>
              <a:rPr sz="4000">
                <a:latin typeface="Calibri"/>
                <a:ea typeface="Calibri"/>
                <a:cs typeface="Calibri"/>
                <a:sym typeface="Calibri"/>
              </a:rPr>
              <a:t>轻量级通信机制</a:t>
            </a:r>
          </a:p>
        </p:txBody>
      </p:sp>
      <p:sp>
        <p:nvSpPr>
          <p:cNvPr id="1216" name="Shape 1216"/>
          <p:cNvSpPr/>
          <p:nvPr/>
        </p:nvSpPr>
        <p:spPr>
          <a:xfrm>
            <a:off x="6375948" y="4904280"/>
            <a:ext cx="3403765" cy="707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sz="4000">
                <a:latin typeface="+mn-lt"/>
                <a:ea typeface="+mn-ea"/>
                <a:cs typeface="+mn-cs"/>
                <a:sym typeface="Helvetica"/>
              </a:defRPr>
            </a:pPr>
            <a:r>
              <a:t>松耦合(交付)</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8" name="Shape 1218"/>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19" name="Shape 1219"/>
          <p:cNvSpPr/>
          <p:nvPr>
            <p:ph type="title"/>
          </p:nvPr>
        </p:nvSpPr>
        <p:spPr>
          <a:prstGeom prst="rect">
            <a:avLst/>
          </a:prstGeom>
        </p:spPr>
        <p:txBody>
          <a:bodyPr/>
          <a:lstStyle>
            <a:lvl1pPr>
              <a:defRPr i="1"/>
            </a:lvl1pPr>
          </a:lstStyle>
          <a:p>
            <a:pPr/>
            <a:r>
              <a:t>依赖部署</a:t>
            </a:r>
          </a:p>
        </p:txBody>
      </p:sp>
      <p:sp>
        <p:nvSpPr>
          <p:cNvPr id="1220" name="Shape 1220"/>
          <p:cNvSpPr/>
          <p:nvPr/>
        </p:nvSpPr>
        <p:spPr>
          <a:xfrm>
            <a:off x="53052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21" name="Shape 1221"/>
          <p:cNvSpPr/>
          <p:nvPr/>
        </p:nvSpPr>
        <p:spPr>
          <a:xfrm>
            <a:off x="53052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22" name="Shape 1222"/>
          <p:cNvSpPr/>
          <p:nvPr/>
        </p:nvSpPr>
        <p:spPr>
          <a:xfrm>
            <a:off x="53052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23" name="Shape 1223"/>
          <p:cNvSpPr/>
          <p:nvPr/>
        </p:nvSpPr>
        <p:spPr>
          <a:xfrm>
            <a:off x="53052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24" name="Shape 1224"/>
          <p:cNvSpPr/>
          <p:nvPr/>
        </p:nvSpPr>
        <p:spPr>
          <a:xfrm>
            <a:off x="3888277" y="47407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测试</a:t>
            </a:r>
          </a:p>
        </p:txBody>
      </p:sp>
      <p:sp>
        <p:nvSpPr>
          <p:cNvPr id="1225" name="Shape 1225"/>
          <p:cNvSpPr/>
          <p:nvPr/>
        </p:nvSpPr>
        <p:spPr>
          <a:xfrm>
            <a:off x="7000654" y="47407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1226" name="Shape 1226"/>
          <p:cNvSpPr/>
          <p:nvPr/>
        </p:nvSpPr>
        <p:spPr>
          <a:xfrm>
            <a:off x="10113033" y="47407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1227" name="Shape 1227"/>
          <p:cNvSpPr/>
          <p:nvPr/>
        </p:nvSpPr>
        <p:spPr>
          <a:xfrm>
            <a:off x="3111105" y="3478850"/>
            <a:ext cx="621613" cy="621612"/>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28" name="Shape 1228"/>
          <p:cNvSpPr/>
          <p:nvPr/>
        </p:nvSpPr>
        <p:spPr>
          <a:xfrm>
            <a:off x="6344841" y="5210274"/>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29" name="Shape 1229"/>
          <p:cNvSpPr/>
          <p:nvPr/>
        </p:nvSpPr>
        <p:spPr>
          <a:xfrm>
            <a:off x="9457218" y="52102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30" name="Shape 1230"/>
          <p:cNvSpPr/>
          <p:nvPr/>
        </p:nvSpPr>
        <p:spPr>
          <a:xfrm>
            <a:off x="3109775" y="4616892"/>
            <a:ext cx="569466" cy="312714"/>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31" name="Shape 1231"/>
          <p:cNvSpPr/>
          <p:nvPr/>
        </p:nvSpPr>
        <p:spPr>
          <a:xfrm flipV="1">
            <a:off x="3109775" y="5499146"/>
            <a:ext cx="576297" cy="255789"/>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32" name="Shape 1232"/>
          <p:cNvSpPr/>
          <p:nvPr/>
        </p:nvSpPr>
        <p:spPr>
          <a:xfrm flipV="1">
            <a:off x="3109775" y="6580263"/>
            <a:ext cx="584375" cy="584375"/>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4" name="Shape 1234"/>
          <p:cNvSpPr/>
          <p:nvPr>
            <p:ph type="title"/>
          </p:nvPr>
        </p:nvSpPr>
        <p:spPr>
          <a:prstGeom prst="rect">
            <a:avLst/>
          </a:prstGeom>
        </p:spPr>
        <p:txBody>
          <a:bodyPr/>
          <a:lstStyle>
            <a:lvl1pPr>
              <a:defRPr i="1"/>
            </a:lvl1pPr>
          </a:lstStyle>
          <a:p>
            <a:pPr/>
            <a:r>
              <a:t>独立部署</a:t>
            </a:r>
          </a:p>
        </p:txBody>
      </p:sp>
      <p:sp>
        <p:nvSpPr>
          <p:cNvPr id="1235" name="Shape 1235"/>
          <p:cNvSpPr/>
          <p:nvPr/>
        </p:nvSpPr>
        <p:spPr>
          <a:xfrm>
            <a:off x="53052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36" name="Shape 1236"/>
          <p:cNvSpPr/>
          <p:nvPr/>
        </p:nvSpPr>
        <p:spPr>
          <a:xfrm>
            <a:off x="53052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37" name="Shape 1237"/>
          <p:cNvSpPr/>
          <p:nvPr/>
        </p:nvSpPr>
        <p:spPr>
          <a:xfrm>
            <a:off x="53052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38" name="Shape 1238"/>
          <p:cNvSpPr/>
          <p:nvPr/>
        </p:nvSpPr>
        <p:spPr>
          <a:xfrm>
            <a:off x="53052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开发</a:t>
            </a:r>
          </a:p>
        </p:txBody>
      </p:sp>
      <p:sp>
        <p:nvSpPr>
          <p:cNvPr id="1239" name="Shape 1239"/>
          <p:cNvSpPr/>
          <p:nvPr/>
        </p:nvSpPr>
        <p:spPr>
          <a:xfrm>
            <a:off x="3888277" y="5375055"/>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测试</a:t>
            </a:r>
          </a:p>
        </p:txBody>
      </p:sp>
      <p:sp>
        <p:nvSpPr>
          <p:cNvPr id="1240" name="Shape 1240"/>
          <p:cNvSpPr/>
          <p:nvPr/>
        </p:nvSpPr>
        <p:spPr>
          <a:xfrm>
            <a:off x="7000654" y="5375055"/>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1241" name="Shape 1241"/>
          <p:cNvSpPr/>
          <p:nvPr/>
        </p:nvSpPr>
        <p:spPr>
          <a:xfrm>
            <a:off x="10113033" y="5375055"/>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1242" name="Shape 1242"/>
          <p:cNvSpPr/>
          <p:nvPr/>
        </p:nvSpPr>
        <p:spPr>
          <a:xfrm>
            <a:off x="6344841" y="5819156"/>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43" name="Shape 1243"/>
          <p:cNvSpPr/>
          <p:nvPr/>
        </p:nvSpPr>
        <p:spPr>
          <a:xfrm>
            <a:off x="9457218" y="5819156"/>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44" name="Shape 1244"/>
          <p:cNvSpPr/>
          <p:nvPr/>
        </p:nvSpPr>
        <p:spPr>
          <a:xfrm>
            <a:off x="3853850"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测试</a:t>
            </a:r>
          </a:p>
        </p:txBody>
      </p:sp>
      <p:sp>
        <p:nvSpPr>
          <p:cNvPr id="1245" name="Shape 1245"/>
          <p:cNvSpPr/>
          <p:nvPr/>
        </p:nvSpPr>
        <p:spPr>
          <a:xfrm>
            <a:off x="7000654" y="2912693"/>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1246" name="Shape 1246"/>
          <p:cNvSpPr/>
          <p:nvPr/>
        </p:nvSpPr>
        <p:spPr>
          <a:xfrm>
            <a:off x="10113033" y="2912693"/>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1247" name="Shape 1247"/>
          <p:cNvSpPr/>
          <p:nvPr/>
        </p:nvSpPr>
        <p:spPr>
          <a:xfrm>
            <a:off x="3888277" y="6720537"/>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测试</a:t>
            </a:r>
          </a:p>
        </p:txBody>
      </p:sp>
      <p:sp>
        <p:nvSpPr>
          <p:cNvPr id="1248" name="Shape 1248"/>
          <p:cNvSpPr/>
          <p:nvPr/>
        </p:nvSpPr>
        <p:spPr>
          <a:xfrm>
            <a:off x="7000654" y="6720537"/>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1249" name="Shape 1249"/>
          <p:cNvSpPr/>
          <p:nvPr/>
        </p:nvSpPr>
        <p:spPr>
          <a:xfrm>
            <a:off x="10113033" y="6720537"/>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1250" name="Shape 1250"/>
          <p:cNvSpPr/>
          <p:nvPr/>
        </p:nvSpPr>
        <p:spPr>
          <a:xfrm>
            <a:off x="6344841" y="7164637"/>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1" name="Shape 1251"/>
          <p:cNvSpPr/>
          <p:nvPr/>
        </p:nvSpPr>
        <p:spPr>
          <a:xfrm>
            <a:off x="9457218" y="7164637"/>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2" name="Shape 1252"/>
          <p:cNvSpPr/>
          <p:nvPr/>
        </p:nvSpPr>
        <p:spPr>
          <a:xfrm>
            <a:off x="3888277" y="41438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测试</a:t>
            </a:r>
          </a:p>
        </p:txBody>
      </p:sp>
      <p:sp>
        <p:nvSpPr>
          <p:cNvPr id="1253" name="Shape 1253"/>
          <p:cNvSpPr/>
          <p:nvPr/>
        </p:nvSpPr>
        <p:spPr>
          <a:xfrm>
            <a:off x="7000654" y="4143874"/>
            <a:ext cx="2393592"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构建</a:t>
            </a:r>
          </a:p>
        </p:txBody>
      </p:sp>
      <p:sp>
        <p:nvSpPr>
          <p:cNvPr id="1254" name="Shape 1254"/>
          <p:cNvSpPr/>
          <p:nvPr/>
        </p:nvSpPr>
        <p:spPr>
          <a:xfrm>
            <a:off x="10113033" y="4143874"/>
            <a:ext cx="2393591" cy="888202"/>
          </a:xfrm>
          <a:prstGeom prst="roundRect">
            <a:avLst>
              <a:gd name="adj" fmla="val 15590"/>
            </a:avLst>
          </a:prstGeom>
          <a:solidFill>
            <a:srgbClr val="00B56E"/>
          </a:solidFill>
          <a:ln w="12700">
            <a:miter lim="400000"/>
          </a:ln>
          <a:effectLst>
            <a:outerShdw sx="100000" sy="100000" kx="0" ky="0" algn="b" rotWithShape="0" blurRad="25400" dist="12700" dir="5400000">
              <a:srgbClr val="000000">
                <a:alpha val="35000"/>
              </a:srgbClr>
            </a:outerShdw>
          </a:effectLst>
          <a:extLst>
            <a:ext uri="{C572A759-6A51-4108-AA02-DFA0A04FC94B}">
              <ma14:wrappingTextBoxFlag xmlns:ma14="http://schemas.microsoft.com/office/mac/drawingml/2011/main" val="1"/>
            </a:ext>
          </a:extLst>
        </p:spPr>
        <p:txBody>
          <a:bodyPr lIns="48767" tIns="48767" rIns="48767" bIns="48767" anchor="ctr"/>
          <a:lstStyle>
            <a:lvl1pPr algn="ctr">
              <a:defRPr b="1" sz="4000">
                <a:solidFill>
                  <a:srgbClr val="FFFFFF"/>
                </a:solidFill>
              </a:defRPr>
            </a:lvl1pPr>
          </a:lstStyle>
          <a:p>
            <a:pPr/>
            <a:r>
              <a:t>部署</a:t>
            </a:r>
          </a:p>
        </p:txBody>
      </p:sp>
      <p:sp>
        <p:nvSpPr>
          <p:cNvPr id="1255" name="Shape 1255"/>
          <p:cNvSpPr/>
          <p:nvPr/>
        </p:nvSpPr>
        <p:spPr>
          <a:xfrm>
            <a:off x="6344841" y="4587974"/>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6" name="Shape 1256"/>
          <p:cNvSpPr/>
          <p:nvPr/>
        </p:nvSpPr>
        <p:spPr>
          <a:xfrm>
            <a:off x="9457218" y="45879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7" name="Shape 1257"/>
          <p:cNvSpPr/>
          <p:nvPr/>
        </p:nvSpPr>
        <p:spPr>
          <a:xfrm>
            <a:off x="6344841" y="3361263"/>
            <a:ext cx="592841"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8" name="Shape 1258"/>
          <p:cNvSpPr/>
          <p:nvPr/>
        </p:nvSpPr>
        <p:spPr>
          <a:xfrm>
            <a:off x="9457219" y="3407242"/>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59" name="Shape 1259"/>
          <p:cNvSpPr/>
          <p:nvPr/>
        </p:nvSpPr>
        <p:spPr>
          <a:xfrm>
            <a:off x="3092562" y="3407242"/>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60" name="Shape 1260"/>
          <p:cNvSpPr/>
          <p:nvPr/>
        </p:nvSpPr>
        <p:spPr>
          <a:xfrm>
            <a:off x="3092562" y="4587974"/>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61" name="Shape 1261"/>
          <p:cNvSpPr/>
          <p:nvPr/>
        </p:nvSpPr>
        <p:spPr>
          <a:xfrm>
            <a:off x="3092562" y="5819156"/>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
        <p:nvSpPr>
          <p:cNvPr id="1262" name="Shape 1262"/>
          <p:cNvSpPr/>
          <p:nvPr/>
        </p:nvSpPr>
        <p:spPr>
          <a:xfrm>
            <a:off x="3109775" y="7164637"/>
            <a:ext cx="592842" cy="1"/>
          </a:xfrm>
          <a:prstGeom prst="line">
            <a:avLst/>
          </a:prstGeom>
          <a:ln w="88900">
            <a:solidFill>
              <a:schemeClr val="accent1"/>
            </a:solidFill>
            <a:bevel/>
            <a:tailEnd type="triangle"/>
          </a:ln>
          <a:effectLst>
            <a:outerShdw sx="100000" sy="100000" kx="0" ky="0" algn="b" rotWithShape="0" blurRad="25400" dist="12700" dir="5400000">
              <a:srgbClr val="000000">
                <a:alpha val="38000"/>
              </a:srgbClr>
            </a:outerShdw>
          </a:effectLst>
        </p:spPr>
        <p:txBody>
          <a:bodyPr lIns="48767" tIns="48767" rIns="48767" bIns="48767"/>
          <a:lstStyle/>
          <a:p>
            <a:pPr>
              <a:defRPr sz="1400">
                <a:latin typeface="+mn-lt"/>
                <a:ea typeface="+mn-ea"/>
                <a:cs typeface="+mn-cs"/>
                <a:sym typeface="Helvetica"/>
              </a:defRPr>
            </a:pP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4" name="Shape 1264"/>
          <p:cNvSpPr/>
          <p:nvPr>
            <p:ph type="sldNum" sz="quarter" idx="2"/>
          </p:nvPr>
        </p:nvSpPr>
        <p:spPr>
          <a:xfrm>
            <a:off x="10892097" y="8162925"/>
            <a:ext cx="201912" cy="21907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65" name="image20.png"/>
          <p:cNvPicPr>
            <a:picLocks noChangeAspect="1"/>
          </p:cNvPicPr>
          <p:nvPr/>
        </p:nvPicPr>
        <p:blipFill>
          <a:blip r:embed="rId2">
            <a:extLst/>
          </a:blip>
          <a:stretch>
            <a:fillRect/>
          </a:stretch>
        </p:blipFill>
        <p:spPr>
          <a:xfrm>
            <a:off x="1762180" y="1169832"/>
            <a:ext cx="4277081" cy="5521012"/>
          </a:xfrm>
          <a:prstGeom prst="rect">
            <a:avLst/>
          </a:prstGeom>
          <a:ln w="12700">
            <a:miter lim="400000"/>
          </a:ln>
        </p:spPr>
      </p:pic>
      <p:sp>
        <p:nvSpPr>
          <p:cNvPr id="1266" name="Shape 1266"/>
          <p:cNvSpPr/>
          <p:nvPr/>
        </p:nvSpPr>
        <p:spPr>
          <a:xfrm>
            <a:off x="1635123" y="6928804"/>
            <a:ext cx="5647360" cy="603290"/>
          </a:xfrm>
          <a:prstGeom prst="rect">
            <a:avLst/>
          </a:prstGeom>
          <a:solidFill>
            <a:srgbClr val="D0D618"/>
          </a:solidFill>
          <a:ln w="3175">
            <a:miter lim="400000"/>
          </a:ln>
        </p:spPr>
        <p:txBody>
          <a:bodyPr lIns="38100" tIns="38100" rIns="38100" bIns="38100" anchor="ctr"/>
          <a:lstStyle/>
          <a:p>
            <a:pPr algn="ctr">
              <a:defRPr sz="2800"/>
            </a:pPr>
          </a:p>
        </p:txBody>
      </p:sp>
      <p:sp>
        <p:nvSpPr>
          <p:cNvPr id="1267" name="Shape 1267"/>
          <p:cNvSpPr/>
          <p:nvPr/>
        </p:nvSpPr>
        <p:spPr>
          <a:xfrm>
            <a:off x="1931161" y="6967672"/>
            <a:ext cx="6680595" cy="52908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spAutoFit/>
          </a:bodyPr>
          <a:lstStyle>
            <a:lvl1pPr>
              <a:defRPr sz="3400">
                <a:latin typeface="Helvetica Neue Bold Condensed"/>
                <a:ea typeface="Helvetica Neue Bold Condensed"/>
                <a:cs typeface="Helvetica Neue Bold Condensed"/>
                <a:sym typeface="Helvetica Neue Bold Condensed"/>
              </a:defRPr>
            </a:lvl1pPr>
          </a:lstStyle>
          <a:p>
            <a:pPr>
              <a:defRPr sz="1400"/>
            </a:pPr>
            <a:r>
              <a:rPr sz="3400"/>
              <a:t>什么是微服务？</a:t>
            </a:r>
          </a:p>
        </p:txBody>
      </p:sp>
      <p:sp>
        <p:nvSpPr>
          <p:cNvPr id="1268" name="Shape 1268"/>
          <p:cNvSpPr/>
          <p:nvPr/>
        </p:nvSpPr>
        <p:spPr>
          <a:xfrm>
            <a:off x="6375948" y="2118147"/>
            <a:ext cx="3997043" cy="82857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659423" indent="-659423" defTabSz="584200">
              <a:spcBef>
                <a:spcPts val="1200"/>
              </a:spcBef>
              <a:buClr>
                <a:srgbClr val="00B56E"/>
              </a:buClr>
              <a:buSzPct val="100000"/>
              <a:buFont typeface="Lucida Grande"/>
              <a:buChar char="■"/>
              <a:defRPr sz="3400">
                <a:latin typeface="+mn-lt"/>
                <a:ea typeface="+mn-ea"/>
                <a:cs typeface="+mn-cs"/>
                <a:sym typeface="Helvetica"/>
              </a:defRPr>
            </a:pPr>
            <a:r>
              <a:rPr b="1" sz="5400">
                <a:solidFill>
                  <a:schemeClr val="accent2"/>
                </a:solidFill>
                <a:latin typeface="Calibri"/>
                <a:ea typeface="Calibri"/>
                <a:cs typeface="Calibri"/>
                <a:sym typeface="Calibri"/>
              </a:rPr>
              <a:t>小</a:t>
            </a:r>
            <a:r>
              <a:rPr b="1" sz="4000">
                <a:solidFill>
                  <a:schemeClr val="accent2"/>
                </a:solidFill>
                <a:latin typeface="Calibri"/>
                <a:ea typeface="Calibri"/>
                <a:cs typeface="Calibri"/>
                <a:sym typeface="Calibri"/>
              </a:rPr>
              <a:t>,</a:t>
            </a:r>
            <a:r>
              <a:rPr sz="4000">
                <a:latin typeface="Calibri"/>
                <a:ea typeface="Calibri"/>
                <a:cs typeface="Calibri"/>
                <a:sym typeface="Calibri"/>
              </a:rPr>
              <a:t> 且职责单一</a:t>
            </a:r>
          </a:p>
        </p:txBody>
      </p:sp>
      <p:sp>
        <p:nvSpPr>
          <p:cNvPr id="1269" name="Shape 1269"/>
          <p:cNvSpPr/>
          <p:nvPr/>
        </p:nvSpPr>
        <p:spPr>
          <a:xfrm>
            <a:off x="6375948" y="3079961"/>
            <a:ext cx="2735229" cy="78816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659423" indent="-659423" defTabSz="584200">
              <a:spcBef>
                <a:spcPts val="1200"/>
              </a:spcBef>
              <a:buClr>
                <a:srgbClr val="00B56E"/>
              </a:buClr>
              <a:buSzPct val="100000"/>
              <a:buFont typeface="Lucida Grande"/>
              <a:buChar char="■"/>
              <a:defRPr sz="3400">
                <a:latin typeface="+mn-lt"/>
                <a:ea typeface="+mn-ea"/>
                <a:cs typeface="+mn-cs"/>
                <a:sym typeface="Helvetica"/>
              </a:defRPr>
            </a:pPr>
            <a:r>
              <a:rPr b="1" sz="5400">
                <a:solidFill>
                  <a:schemeClr val="accent2"/>
                </a:solidFill>
                <a:latin typeface="Calibri"/>
                <a:ea typeface="Calibri"/>
                <a:cs typeface="Calibri"/>
                <a:sym typeface="Calibri"/>
              </a:rPr>
              <a:t>独</a:t>
            </a:r>
            <a:r>
              <a:rPr sz="4000">
                <a:latin typeface="Calibri"/>
                <a:ea typeface="Calibri"/>
                <a:cs typeface="Calibri"/>
                <a:sym typeface="Calibri"/>
              </a:rPr>
              <a:t>立进程</a:t>
            </a:r>
          </a:p>
        </p:txBody>
      </p:sp>
      <p:sp>
        <p:nvSpPr>
          <p:cNvPr id="1270" name="Shape 1270"/>
          <p:cNvSpPr/>
          <p:nvPr/>
        </p:nvSpPr>
        <p:spPr>
          <a:xfrm>
            <a:off x="6375948" y="3996652"/>
            <a:ext cx="4259229" cy="788164"/>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659423" indent="-659423" defTabSz="584200">
              <a:spcBef>
                <a:spcPts val="1200"/>
              </a:spcBef>
              <a:buClr>
                <a:srgbClr val="00B56E"/>
              </a:buClr>
              <a:buSzPct val="100000"/>
              <a:buFont typeface="Lucida Grande"/>
              <a:buChar char="■"/>
              <a:defRPr sz="3400">
                <a:latin typeface="+mn-lt"/>
                <a:ea typeface="+mn-ea"/>
                <a:cs typeface="+mn-cs"/>
                <a:sym typeface="Helvetica"/>
              </a:defRPr>
            </a:pPr>
            <a:r>
              <a:rPr b="1" sz="5400">
                <a:solidFill>
                  <a:schemeClr val="accent2"/>
                </a:solidFill>
                <a:latin typeface="Calibri"/>
                <a:ea typeface="Calibri"/>
                <a:cs typeface="Calibri"/>
                <a:sym typeface="Calibri"/>
              </a:rPr>
              <a:t>轻</a:t>
            </a:r>
            <a:r>
              <a:rPr sz="4000">
                <a:latin typeface="Calibri"/>
                <a:ea typeface="Calibri"/>
                <a:cs typeface="Calibri"/>
                <a:sym typeface="Calibri"/>
              </a:rPr>
              <a:t>量级通信机制</a:t>
            </a:r>
          </a:p>
        </p:txBody>
      </p:sp>
      <p:sp>
        <p:nvSpPr>
          <p:cNvPr id="1271" name="Shape 1271"/>
          <p:cNvSpPr/>
          <p:nvPr/>
        </p:nvSpPr>
        <p:spPr>
          <a:xfrm>
            <a:off x="6375948" y="4990005"/>
            <a:ext cx="2227229" cy="788163"/>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659423" indent="-659423" defTabSz="584200">
              <a:spcBef>
                <a:spcPts val="1200"/>
              </a:spcBef>
              <a:buClr>
                <a:srgbClr val="00B56E"/>
              </a:buClr>
              <a:buSzPct val="100000"/>
              <a:buFont typeface="Lucida Grande"/>
              <a:buChar char="■"/>
              <a:defRPr sz="3400">
                <a:latin typeface="+mn-lt"/>
                <a:ea typeface="+mn-ea"/>
                <a:cs typeface="+mn-cs"/>
                <a:sym typeface="Helvetica"/>
              </a:defRPr>
            </a:pPr>
            <a:r>
              <a:rPr b="1" sz="5400">
                <a:solidFill>
                  <a:srgbClr val="B0564E"/>
                </a:solidFill>
              </a:rPr>
              <a:t>松</a:t>
            </a:r>
            <a:r>
              <a:rPr sz="4000"/>
              <a:t>耦合</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3" name="Shape 1273"/>
          <p:cNvSpPr/>
          <p:nvPr>
            <p:ph type="title"/>
          </p:nvPr>
        </p:nvSpPr>
        <p:spPr>
          <a:xfrm>
            <a:off x="380999" y="234949"/>
            <a:ext cx="12242801" cy="984251"/>
          </a:xfrm>
          <a:prstGeom prst="rect">
            <a:avLst/>
          </a:prstGeom>
        </p:spPr>
        <p:txBody>
          <a:bodyPr/>
          <a:lstStyle>
            <a:lvl1pPr>
              <a:defRPr spc="-280" sz="7000"/>
            </a:lvl1pPr>
          </a:lstStyle>
          <a:p>
            <a:pPr/>
            <a:r>
              <a:t>微服务架构的优势</a:t>
            </a:r>
          </a:p>
        </p:txBody>
      </p:sp>
      <p:sp>
        <p:nvSpPr>
          <p:cNvPr id="1274" name="Shape 127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278" name="Group 1278"/>
          <p:cNvGrpSpPr/>
          <p:nvPr/>
        </p:nvGrpSpPr>
        <p:grpSpPr>
          <a:xfrm>
            <a:off x="1268178" y="1970201"/>
            <a:ext cx="4069223" cy="1947364"/>
            <a:chOff x="0" y="0"/>
            <a:chExt cx="4069221" cy="1947362"/>
          </a:xfrm>
        </p:grpSpPr>
        <p:sp>
          <p:nvSpPr>
            <p:cNvPr id="1275" name="Shape 1275"/>
            <p:cNvSpPr/>
            <p:nvPr/>
          </p:nvSpPr>
          <p:spPr>
            <a:xfrm>
              <a:off x="0" y="0"/>
              <a:ext cx="2049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边界性</a:t>
              </a:r>
            </a:p>
          </p:txBody>
        </p:sp>
        <p:sp>
          <p:nvSpPr>
            <p:cNvPr id="1276" name="Shape 1276"/>
            <p:cNvSpPr/>
            <p:nvPr/>
          </p:nvSpPr>
          <p:spPr>
            <a:xfrm>
              <a:off x="1056695" y="717640"/>
              <a:ext cx="3012527"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业务上下文独立</a:t>
              </a:r>
            </a:p>
          </p:txBody>
        </p:sp>
        <p:sp>
          <p:nvSpPr>
            <p:cNvPr id="1277" name="Shape 1277"/>
            <p:cNvSpPr/>
            <p:nvPr/>
          </p:nvSpPr>
          <p:spPr>
            <a:xfrm>
              <a:off x="1050021" y="1347414"/>
              <a:ext cx="2631527"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功能耦合度低</a:t>
              </a:r>
            </a:p>
          </p:txBody>
        </p:sp>
      </p:grpSp>
      <p:grpSp>
        <p:nvGrpSpPr>
          <p:cNvPr id="1282" name="Group 1282"/>
          <p:cNvGrpSpPr/>
          <p:nvPr/>
        </p:nvGrpSpPr>
        <p:grpSpPr>
          <a:xfrm>
            <a:off x="7036616" y="2002513"/>
            <a:ext cx="2858119" cy="1934618"/>
            <a:chOff x="0" y="0"/>
            <a:chExt cx="2858117" cy="1934616"/>
          </a:xfrm>
        </p:grpSpPr>
        <p:sp>
          <p:nvSpPr>
            <p:cNvPr id="1279" name="Shape 1279"/>
            <p:cNvSpPr/>
            <p:nvPr/>
          </p:nvSpPr>
          <p:spPr>
            <a:xfrm>
              <a:off x="0" y="0"/>
              <a:ext cx="2049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独立性</a:t>
              </a:r>
            </a:p>
          </p:txBody>
        </p:sp>
        <p:sp>
          <p:nvSpPr>
            <p:cNvPr id="1280" name="Shape 1280"/>
            <p:cNvSpPr/>
            <p:nvPr/>
          </p:nvSpPr>
          <p:spPr>
            <a:xfrm>
              <a:off x="988591" y="742995"/>
              <a:ext cx="1869527"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独立部署</a:t>
              </a:r>
            </a:p>
          </p:txBody>
        </p:sp>
        <p:sp>
          <p:nvSpPr>
            <p:cNvPr id="1281" name="Shape 1281"/>
            <p:cNvSpPr/>
            <p:nvPr/>
          </p:nvSpPr>
          <p:spPr>
            <a:xfrm>
              <a:off x="981917" y="1334668"/>
              <a:ext cx="1869527"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按需伸缩</a:t>
              </a:r>
            </a:p>
          </p:txBody>
        </p:sp>
      </p:grpSp>
      <p:grpSp>
        <p:nvGrpSpPr>
          <p:cNvPr id="1286" name="Group 1286"/>
          <p:cNvGrpSpPr/>
          <p:nvPr/>
        </p:nvGrpSpPr>
        <p:grpSpPr>
          <a:xfrm>
            <a:off x="1201829" y="4861054"/>
            <a:ext cx="5749842" cy="1994036"/>
            <a:chOff x="0" y="0"/>
            <a:chExt cx="5749841" cy="1994035"/>
          </a:xfrm>
        </p:grpSpPr>
        <p:sp>
          <p:nvSpPr>
            <p:cNvPr id="1283" name="Shape 1283"/>
            <p:cNvSpPr/>
            <p:nvPr/>
          </p:nvSpPr>
          <p:spPr>
            <a:xfrm>
              <a:off x="0" y="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技术多样性</a:t>
              </a:r>
            </a:p>
          </p:txBody>
        </p:sp>
        <p:sp>
          <p:nvSpPr>
            <p:cNvPr id="1284" name="Shape 1284"/>
            <p:cNvSpPr/>
            <p:nvPr/>
          </p:nvSpPr>
          <p:spPr>
            <a:xfrm>
              <a:off x="1127181" y="781095"/>
              <a:ext cx="4622661"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使用合适的语言或者工具</a:t>
              </a:r>
            </a:p>
          </p:txBody>
        </p:sp>
        <p:sp>
          <p:nvSpPr>
            <p:cNvPr id="1285" name="Shape 1285"/>
            <p:cNvSpPr/>
            <p:nvPr/>
          </p:nvSpPr>
          <p:spPr>
            <a:xfrm>
              <a:off x="1127181" y="1394087"/>
              <a:ext cx="3860661"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使用合适的数据存储</a:t>
              </a:r>
            </a:p>
          </p:txBody>
        </p:sp>
      </p:grpSp>
      <p:grpSp>
        <p:nvGrpSpPr>
          <p:cNvPr id="1290" name="Group 1290"/>
          <p:cNvGrpSpPr/>
          <p:nvPr/>
        </p:nvGrpSpPr>
        <p:grpSpPr>
          <a:xfrm>
            <a:off x="7044156" y="4861054"/>
            <a:ext cx="3415562" cy="1906407"/>
            <a:chOff x="0" y="0"/>
            <a:chExt cx="3415560" cy="1906405"/>
          </a:xfrm>
        </p:grpSpPr>
        <p:sp>
          <p:nvSpPr>
            <p:cNvPr id="1287" name="Shape 1287"/>
            <p:cNvSpPr/>
            <p:nvPr/>
          </p:nvSpPr>
          <p:spPr>
            <a:xfrm>
              <a:off x="0" y="0"/>
              <a:ext cx="2557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组织优化</a:t>
              </a:r>
            </a:p>
          </p:txBody>
        </p:sp>
        <p:sp>
          <p:nvSpPr>
            <p:cNvPr id="1288" name="Shape 1288"/>
            <p:cNvSpPr/>
            <p:nvPr/>
          </p:nvSpPr>
          <p:spPr>
            <a:xfrm>
              <a:off x="1127181" y="781095"/>
              <a:ext cx="1955661" cy="5999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sz="3000"/>
              </a:lvl1pPr>
            </a:lstStyle>
            <a:p>
              <a:pPr/>
              <a:r>
                <a:t>-  康威定律</a:t>
              </a:r>
            </a:p>
          </p:txBody>
        </p:sp>
        <p:sp>
          <p:nvSpPr>
            <p:cNvPr id="1289" name="Shape 1289"/>
            <p:cNvSpPr/>
            <p:nvPr/>
          </p:nvSpPr>
          <p:spPr>
            <a:xfrm>
              <a:off x="1127181" y="1394087"/>
              <a:ext cx="2288380" cy="51231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marL="240631" indent="-240631">
                <a:buSzPct val="100000"/>
                <a:buChar char="-"/>
                <a:defRPr sz="3000"/>
              </a:lvl1pPr>
            </a:lstStyle>
            <a:p>
              <a:pPr/>
              <a:r>
                <a:t>康威逆定律</a:t>
              </a: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90" grpId="4"/>
      <p:bldP build="whole" bldLvl="1" animBg="1" rev="0" advAuto="0" spid="1282" grpId="2"/>
      <p:bldP build="whole" bldLvl="1" animBg="1" rev="0" advAuto="0" spid="1286" grpId="3"/>
      <p:bldP build="whole" bldLvl="1" animBg="1" rev="0" advAuto="0" spid="1278" grpId="1"/>
    </p:bldLst>
  </p:timing>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92" name="Shape 1292"/>
          <p:cNvSpPr/>
          <p:nvPr>
            <p:ph type="title"/>
          </p:nvPr>
        </p:nvSpPr>
        <p:spPr>
          <a:xfrm>
            <a:off x="380999" y="234949"/>
            <a:ext cx="12242801" cy="984251"/>
          </a:xfrm>
          <a:prstGeom prst="rect">
            <a:avLst/>
          </a:prstGeom>
        </p:spPr>
        <p:txBody>
          <a:bodyPr/>
          <a:lstStyle>
            <a:lvl1pPr>
              <a:defRPr spc="-280" sz="7000"/>
            </a:lvl1pPr>
          </a:lstStyle>
          <a:p>
            <a:pPr/>
            <a:r>
              <a:t>微服务架构本质</a:t>
            </a:r>
          </a:p>
        </p:txBody>
      </p:sp>
      <p:sp>
        <p:nvSpPr>
          <p:cNvPr id="1293" name="Shape 129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06" name="Group 1306"/>
          <p:cNvGrpSpPr/>
          <p:nvPr/>
        </p:nvGrpSpPr>
        <p:grpSpPr>
          <a:xfrm>
            <a:off x="195471" y="2215024"/>
            <a:ext cx="12613858" cy="4819607"/>
            <a:chOff x="0" y="0"/>
            <a:chExt cx="12613857" cy="4819605"/>
          </a:xfrm>
        </p:grpSpPr>
        <p:sp>
          <p:nvSpPr>
            <p:cNvPr id="1294" name="Shape 1294"/>
            <p:cNvSpPr/>
            <p:nvPr/>
          </p:nvSpPr>
          <p:spPr>
            <a:xfrm>
              <a:off x="8816883" y="3322038"/>
              <a:ext cx="2821199"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分布式系统</a:t>
              </a:r>
            </a:p>
          </p:txBody>
        </p:sp>
        <p:sp>
          <p:nvSpPr>
            <p:cNvPr id="1295" name="Shape 1295"/>
            <p:cNvSpPr/>
            <p:nvPr/>
          </p:nvSpPr>
          <p:spPr>
            <a:xfrm>
              <a:off x="229395" y="3233138"/>
              <a:ext cx="3710199"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围绕业务的服务</a:t>
              </a:r>
            </a:p>
          </p:txBody>
        </p:sp>
        <p:sp>
          <p:nvSpPr>
            <p:cNvPr id="1296" name="Shape 1296"/>
            <p:cNvSpPr/>
            <p:nvPr/>
          </p:nvSpPr>
          <p:spPr>
            <a:xfrm>
              <a:off x="8754493" y="4263835"/>
              <a:ext cx="3265699"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独立部署单元</a:t>
              </a:r>
            </a:p>
          </p:txBody>
        </p:sp>
        <p:sp>
          <p:nvSpPr>
            <p:cNvPr id="1297" name="Shape 1297"/>
            <p:cNvSpPr/>
            <p:nvPr/>
          </p:nvSpPr>
          <p:spPr>
            <a:xfrm>
              <a:off x="8809847" y="1995497"/>
              <a:ext cx="3804011" cy="958851"/>
            </a:xfrm>
            <a:prstGeom prst="roundRect">
              <a:avLst>
                <a:gd name="adj" fmla="val 29746"/>
              </a:avLst>
            </a:prstGeom>
            <a:solidFill>
              <a:srgbClr val="51A7F9"/>
            </a:solid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4000">
                  <a:latin typeface="+mn-lt"/>
                  <a:ea typeface="+mn-ea"/>
                  <a:cs typeface="+mn-cs"/>
                  <a:sym typeface="Helvetica"/>
                </a:defRPr>
              </a:lvl1pPr>
            </a:lstStyle>
            <a:p>
              <a:pPr/>
              <a:r>
                <a:t>技术层面</a:t>
              </a:r>
            </a:p>
          </p:txBody>
        </p:sp>
        <p:sp>
          <p:nvSpPr>
            <p:cNvPr id="1298" name="Shape 1298"/>
            <p:cNvSpPr/>
            <p:nvPr/>
          </p:nvSpPr>
          <p:spPr>
            <a:xfrm>
              <a:off x="0" y="1995497"/>
              <a:ext cx="3804010" cy="958851"/>
            </a:xfrm>
            <a:prstGeom prst="roundRect">
              <a:avLst>
                <a:gd name="adj" fmla="val 29746"/>
              </a:avLst>
            </a:prstGeom>
            <a:solidFill>
              <a:srgbClr val="51A7F9"/>
            </a:solid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4000">
                  <a:latin typeface="+mn-lt"/>
                  <a:ea typeface="+mn-ea"/>
                  <a:cs typeface="+mn-cs"/>
                  <a:sym typeface="Helvetica"/>
                </a:defRPr>
              </a:lvl1pPr>
            </a:lstStyle>
            <a:p>
              <a:pPr/>
              <a:r>
                <a:t>业务层面</a:t>
              </a:r>
            </a:p>
          </p:txBody>
        </p:sp>
        <p:sp>
          <p:nvSpPr>
            <p:cNvPr id="1299" name="Shape 1299"/>
            <p:cNvSpPr/>
            <p:nvPr/>
          </p:nvSpPr>
          <p:spPr>
            <a:xfrm>
              <a:off x="231056" y="4263835"/>
              <a:ext cx="3265698"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增量快速迭代</a:t>
              </a:r>
            </a:p>
          </p:txBody>
        </p:sp>
        <p:sp>
          <p:nvSpPr>
            <p:cNvPr id="1300" name="Shape 1300"/>
            <p:cNvSpPr/>
            <p:nvPr/>
          </p:nvSpPr>
          <p:spPr>
            <a:xfrm>
              <a:off x="4396046" y="1995497"/>
              <a:ext cx="3804011" cy="958851"/>
            </a:xfrm>
            <a:prstGeom prst="roundRect">
              <a:avLst>
                <a:gd name="adj" fmla="val 29746"/>
              </a:avLst>
            </a:prstGeom>
            <a:solidFill>
              <a:srgbClr val="51A7F9"/>
            </a:solidFill>
            <a:ln w="25400" cap="flat">
              <a:solidFill>
                <a:srgbClr val="85888D"/>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4000">
                  <a:latin typeface="+mn-lt"/>
                  <a:ea typeface="+mn-ea"/>
                  <a:cs typeface="+mn-cs"/>
                  <a:sym typeface="Helvetica"/>
                </a:defRPr>
              </a:lvl1pPr>
            </a:lstStyle>
            <a:p>
              <a:pPr/>
              <a:r>
                <a:t>组织层面</a:t>
              </a:r>
            </a:p>
          </p:txBody>
        </p:sp>
        <p:sp>
          <p:nvSpPr>
            <p:cNvPr id="1301" name="Shape 1301"/>
            <p:cNvSpPr/>
            <p:nvPr/>
          </p:nvSpPr>
          <p:spPr>
            <a:xfrm>
              <a:off x="4781886" y="3220438"/>
              <a:ext cx="2821198"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全功能团队</a:t>
              </a:r>
            </a:p>
          </p:txBody>
        </p:sp>
        <p:sp>
          <p:nvSpPr>
            <p:cNvPr id="1302" name="Shape 1302"/>
            <p:cNvSpPr/>
            <p:nvPr/>
          </p:nvSpPr>
          <p:spPr>
            <a:xfrm>
              <a:off x="4781886" y="4278203"/>
              <a:ext cx="2821198" cy="5414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500"/>
              </a:pPr>
              <a:r>
                <a:t>产品非项目</a:t>
              </a:r>
            </a:p>
          </p:txBody>
        </p:sp>
        <p:grpSp>
          <p:nvGrpSpPr>
            <p:cNvPr id="1305" name="Group 1305"/>
            <p:cNvGrpSpPr/>
            <p:nvPr/>
          </p:nvGrpSpPr>
          <p:grpSpPr>
            <a:xfrm>
              <a:off x="120641" y="-1"/>
              <a:ext cx="12232875" cy="1312787"/>
              <a:chOff x="-2339794" y="0"/>
              <a:chExt cx="12232874" cy="1312785"/>
            </a:xfrm>
          </p:grpSpPr>
          <p:sp>
            <p:nvSpPr>
              <p:cNvPr id="1303" name="Shape 1303"/>
              <p:cNvSpPr/>
              <p:nvPr/>
            </p:nvSpPr>
            <p:spPr>
              <a:xfrm>
                <a:off x="-2339795" y="0"/>
                <a:ext cx="12232875" cy="6892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indent="0" defTabSz="584200">
                  <a:spcBef>
                    <a:spcPts val="1200"/>
                  </a:spcBef>
                  <a:buClr>
                    <a:srgbClr val="00B56E"/>
                  </a:buClr>
                  <a:buFont typeface="Lucida Grande"/>
                  <a:defRPr b="1" sz="4700">
                    <a:latin typeface="+mn-lt"/>
                    <a:ea typeface="+mn-ea"/>
                    <a:cs typeface="+mn-cs"/>
                    <a:sym typeface="Helvetica"/>
                  </a:defRPr>
                </a:pPr>
                <a:r>
                  <a:t>一组独立交付的业务单元构成的分布式系统</a:t>
                </a:r>
              </a:p>
            </p:txBody>
          </p:sp>
          <p:sp>
            <p:nvSpPr>
              <p:cNvPr id="1304" name="Shape 1304"/>
              <p:cNvSpPr/>
              <p:nvPr/>
            </p:nvSpPr>
            <p:spPr>
              <a:xfrm>
                <a:off x="0" y="776337"/>
                <a:ext cx="7313474" cy="5364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2600"/>
                </a:lvl1pPr>
              </a:lstStyle>
              <a:p>
                <a:pPr/>
                <a:r>
                  <a:t>A unit of functionality that deliveries independently.</a:t>
                </a:r>
              </a:p>
            </p:txBody>
          </p:sp>
        </p:grpSp>
      </p:grpSp>
    </p:spTree>
  </p:cSld>
  <p:clrMapOvr>
    <a:masterClrMapping/>
  </p:clrMapOvr>
  <p:transition xmlns:p14="http://schemas.microsoft.com/office/powerpoint/2010/main" spd="med" advClick="1" p14:dur="1000"/>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8" name="Shape 13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9" name="Shape 1309"/>
          <p:cNvSpPr/>
          <p:nvPr/>
        </p:nvSpPr>
        <p:spPr>
          <a:xfrm>
            <a:off x="1401931" y="4417186"/>
            <a:ext cx="1020093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3.微服务架构不是传说的银弹</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1" name="Shape 1311"/>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1312" name="Shape 131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16" name="Group 1316"/>
          <p:cNvGrpSpPr/>
          <p:nvPr/>
        </p:nvGrpSpPr>
        <p:grpSpPr>
          <a:xfrm>
            <a:off x="762441" y="1992111"/>
            <a:ext cx="5097429" cy="2195925"/>
            <a:chOff x="0" y="0"/>
            <a:chExt cx="5097428" cy="2195924"/>
          </a:xfrm>
        </p:grpSpPr>
        <p:sp>
          <p:nvSpPr>
            <p:cNvPr id="1313" name="Shape 1313"/>
            <p:cNvSpPr/>
            <p:nvPr/>
          </p:nvSpPr>
          <p:spPr>
            <a:xfrm>
              <a:off x="0" y="0"/>
              <a:ext cx="5097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分布式系统的复杂度</a:t>
              </a:r>
            </a:p>
          </p:txBody>
        </p:sp>
        <p:sp>
          <p:nvSpPr>
            <p:cNvPr id="1314" name="Shape 1314"/>
            <p:cNvSpPr/>
            <p:nvPr/>
          </p:nvSpPr>
          <p:spPr>
            <a:xfrm>
              <a:off x="599311" y="855498"/>
              <a:ext cx="4171547" cy="554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latin typeface="+mn-lt"/>
                  <a:ea typeface="+mn-ea"/>
                  <a:cs typeface="+mn-cs"/>
                  <a:sym typeface="Helvetica"/>
                </a:defRPr>
              </a:pPr>
              <a:r>
                <a:t>网络因素(带宽、超时)</a:t>
              </a:r>
            </a:p>
          </p:txBody>
        </p:sp>
        <p:sp>
          <p:nvSpPr>
            <p:cNvPr id="1315" name="Shape 1315"/>
            <p:cNvSpPr/>
            <p:nvPr/>
          </p:nvSpPr>
          <p:spPr>
            <a:xfrm>
              <a:off x="599311" y="1716118"/>
              <a:ext cx="2393795" cy="4798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latin typeface="+mn-lt"/>
                  <a:ea typeface="+mn-ea"/>
                  <a:cs typeface="+mn-cs"/>
                  <a:sym typeface="Helvetica"/>
                </a:defRPr>
              </a:pPr>
              <a:r>
                <a:t>数据</a:t>
              </a:r>
              <a:r>
                <a:rPr>
                  <a:latin typeface="Calibri"/>
                  <a:ea typeface="Calibri"/>
                  <a:cs typeface="Calibri"/>
                  <a:sym typeface="Calibri"/>
                </a:rPr>
                <a:t>一致</a:t>
              </a:r>
              <a:r>
                <a:t>性</a:t>
              </a:r>
            </a:p>
          </p:txBody>
        </p:sp>
      </p:grpSp>
      <p:grpSp>
        <p:nvGrpSpPr>
          <p:cNvPr id="1320" name="Group 1320"/>
          <p:cNvGrpSpPr/>
          <p:nvPr/>
        </p:nvGrpSpPr>
        <p:grpSpPr>
          <a:xfrm>
            <a:off x="6833435" y="1942873"/>
            <a:ext cx="4768483" cy="2266252"/>
            <a:chOff x="0" y="0"/>
            <a:chExt cx="4768481" cy="2266250"/>
          </a:xfrm>
        </p:grpSpPr>
        <p:sp>
          <p:nvSpPr>
            <p:cNvPr id="1317" name="Shape 1317"/>
            <p:cNvSpPr/>
            <p:nvPr/>
          </p:nvSpPr>
          <p:spPr>
            <a:xfrm>
              <a:off x="0" y="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1318" name="Shape 1318"/>
            <p:cNvSpPr/>
            <p:nvPr/>
          </p:nvSpPr>
          <p:spPr>
            <a:xfrm>
              <a:off x="637863" y="860837"/>
              <a:ext cx="4130619"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1319" name="Shape 1319"/>
            <p:cNvSpPr/>
            <p:nvPr/>
          </p:nvSpPr>
          <p:spPr>
            <a:xfrm>
              <a:off x="616888" y="1698814"/>
              <a:ext cx="2159948" cy="567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rPr>
                  <a:latin typeface="Calibri"/>
                  <a:ea typeface="Calibri"/>
                  <a:cs typeface="Calibri"/>
                  <a:sym typeface="Calibri"/>
                </a:rPr>
                <a:t>部署/监控</a:t>
              </a:r>
            </a:p>
          </p:txBody>
        </p:sp>
      </p:grpSp>
      <p:sp>
        <p:nvSpPr>
          <p:cNvPr id="1321" name="Shape 1321"/>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微服务的测试</a:t>
            </a:r>
            <a:r>
              <a:rPr sz="4000"/>
              <a:t>与依赖</a:t>
            </a:r>
          </a:p>
        </p:txBody>
      </p:sp>
      <p:sp>
        <p:nvSpPr>
          <p:cNvPr id="1322" name="Shape 1322"/>
          <p:cNvSpPr/>
          <p:nvPr/>
        </p:nvSpPr>
        <p:spPr>
          <a:xfrm>
            <a:off x="1361753" y="6407686"/>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测试策略</a:t>
            </a:r>
          </a:p>
        </p:txBody>
      </p:sp>
      <p:sp>
        <p:nvSpPr>
          <p:cNvPr id="1323" name="Shape 1323"/>
          <p:cNvSpPr/>
          <p:nvPr/>
        </p:nvSpPr>
        <p:spPr>
          <a:xfrm>
            <a:off x="1361753" y="7155063"/>
            <a:ext cx="2012795"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服务依赖</a:t>
            </a:r>
          </a:p>
        </p:txBody>
      </p:sp>
      <p:sp>
        <p:nvSpPr>
          <p:cNvPr id="1324" name="Shape 1324"/>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1325" name="Shape 1325"/>
          <p:cNvSpPr/>
          <p:nvPr/>
        </p:nvSpPr>
        <p:spPr>
          <a:xfrm>
            <a:off x="7444644" y="7104944"/>
            <a:ext cx="2012794" cy="47980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沟通成本</a:t>
            </a:r>
          </a:p>
        </p:txBody>
      </p:sp>
      <p:sp>
        <p:nvSpPr>
          <p:cNvPr id="1326" name="Shape 1326"/>
          <p:cNvSpPr/>
          <p:nvPr/>
        </p:nvSpPr>
        <p:spPr>
          <a:xfrm>
            <a:off x="7444644" y="6366072"/>
            <a:ext cx="2012794" cy="47980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000">
                <a:solidFill>
                  <a:srgbClr val="DDDDDD"/>
                </a:solidFill>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35" name="Shape 435"/>
          <p:cNvSpPr/>
          <p:nvPr>
            <p:ph type="title"/>
          </p:nvPr>
        </p:nvSpPr>
        <p:spPr>
          <a:xfrm>
            <a:off x="380999" y="234949"/>
            <a:ext cx="12242801" cy="984251"/>
          </a:xfrm>
          <a:prstGeom prst="rect">
            <a:avLst/>
          </a:prstGeom>
        </p:spPr>
        <p:txBody>
          <a:bodyPr/>
          <a:lstStyle>
            <a:lvl1pPr>
              <a:defRPr spc="-280" sz="7000"/>
            </a:lvl1pPr>
          </a:lstStyle>
          <a:p>
            <a:pPr/>
            <a:r>
              <a:t>应用架构图</a:t>
            </a:r>
          </a:p>
        </p:txBody>
      </p:sp>
      <p:sp>
        <p:nvSpPr>
          <p:cNvPr id="436" name="Shape 436"/>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7" name="Shape 437"/>
          <p:cNvSpPr/>
          <p:nvPr/>
        </p:nvSpPr>
        <p:spPr>
          <a:xfrm>
            <a:off x="-24936" y="6317791"/>
            <a:ext cx="13054671" cy="1"/>
          </a:xfrm>
          <a:prstGeom prst="line">
            <a:avLst/>
          </a:prstGeom>
          <a:ln w="25400">
            <a:solidFill>
              <a:schemeClr val="accent1"/>
            </a:solidFill>
            <a:custDash>
              <a:ds d="600000" sp="600000"/>
            </a:custDash>
            <a:miter lim="400000"/>
          </a:ln>
        </p:spPr>
        <p:txBody>
          <a:bodyPr lIns="65023" tIns="65023" rIns="65023" bIns="65023"/>
          <a:lstStyle/>
          <a:p>
            <a:pPr>
              <a:defRPr sz="1600">
                <a:latin typeface="+mn-lt"/>
                <a:ea typeface="+mn-ea"/>
                <a:cs typeface="+mn-cs"/>
                <a:sym typeface="Helvetica"/>
              </a:defRPr>
            </a:pPr>
          </a:p>
        </p:txBody>
      </p:sp>
      <p:grpSp>
        <p:nvGrpSpPr>
          <p:cNvPr id="444" name="Group 444"/>
          <p:cNvGrpSpPr/>
          <p:nvPr/>
        </p:nvGrpSpPr>
        <p:grpSpPr>
          <a:xfrm>
            <a:off x="2466942" y="6566823"/>
            <a:ext cx="8609983" cy="2201888"/>
            <a:chOff x="444500" y="-203200"/>
            <a:chExt cx="8609982" cy="2201886"/>
          </a:xfrm>
        </p:grpSpPr>
        <p:sp>
          <p:nvSpPr>
            <p:cNvPr id="438" name="Shape 438"/>
            <p:cNvSpPr/>
            <p:nvPr/>
          </p:nvSpPr>
          <p:spPr>
            <a:xfrm>
              <a:off x="444500" y="982686"/>
              <a:ext cx="2408932" cy="1016001"/>
            </a:xfrm>
            <a:prstGeom prst="rect">
              <a:avLst/>
            </a:prstGeom>
            <a:solidFill>
              <a:schemeClr val="accent2">
                <a:satOff val="-4966"/>
                <a:lumOff val="-10549"/>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Service Registry</a:t>
              </a:r>
            </a:p>
          </p:txBody>
        </p:sp>
        <p:sp>
          <p:nvSpPr>
            <p:cNvPr id="439" name="Shape 439"/>
            <p:cNvSpPr/>
            <p:nvPr/>
          </p:nvSpPr>
          <p:spPr>
            <a:xfrm>
              <a:off x="3583731" y="982686"/>
              <a:ext cx="2408933" cy="1016001"/>
            </a:xfrm>
            <a:prstGeom prst="rect">
              <a:avLst/>
            </a:prstGeom>
            <a:solidFill>
              <a:schemeClr val="accent2">
                <a:satOff val="-4966"/>
                <a:lumOff val="-10549"/>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lvl1pPr algn="ctr">
                <a:defRPr b="1" sz="3000">
                  <a:solidFill>
                    <a:srgbClr val="FFFFFF"/>
                  </a:solidFill>
                </a:defRPr>
              </a:lvl1pPr>
            </a:lstStyle>
            <a:p>
              <a:pPr/>
              <a:r>
                <a:t>Hystrix Dashboard</a:t>
              </a:r>
            </a:p>
          </p:txBody>
        </p:sp>
        <p:sp>
          <p:nvSpPr>
            <p:cNvPr id="440" name="Shape 440"/>
            <p:cNvSpPr/>
            <p:nvPr/>
          </p:nvSpPr>
          <p:spPr>
            <a:xfrm>
              <a:off x="6645550" y="982686"/>
              <a:ext cx="2408933" cy="1016001"/>
            </a:xfrm>
            <a:prstGeom prst="rect">
              <a:avLst/>
            </a:prstGeom>
            <a:solidFill>
              <a:schemeClr val="accent2">
                <a:satOff val="-4966"/>
                <a:lumOff val="-10549"/>
              </a:schemeClr>
            </a:solidFill>
            <a:ln w="12700" cap="flat">
              <a:noFill/>
              <a:miter lim="400000"/>
            </a:ln>
            <a:effectLst/>
            <a:extLst>
              <a:ext uri="{C572A759-6A51-4108-AA02-DFA0A04FC94B}">
                <ma14:wrappingTextBoxFlag xmlns:ma14="http://schemas.microsoft.com/office/mac/drawingml/2011/main" val="1"/>
              </a:ext>
            </a:extLst>
          </p:spPr>
          <p:txBody>
            <a:bodyPr wrap="square" lIns="65023" tIns="65023" rIns="65023" bIns="65023" numCol="1" anchor="ctr">
              <a:noAutofit/>
            </a:bodyPr>
            <a:lstStyle/>
            <a:p>
              <a:pPr algn="ctr">
                <a:defRPr b="1" sz="3000">
                  <a:solidFill>
                    <a:srgbClr val="FFFFFF"/>
                  </a:solidFill>
                </a:defRPr>
              </a:pPr>
              <a:r>
                <a:t>Config </a:t>
              </a:r>
            </a:p>
            <a:p>
              <a:pPr algn="ctr">
                <a:defRPr b="1" sz="3000">
                  <a:solidFill>
                    <a:srgbClr val="FFFFFF"/>
                  </a:solidFill>
                </a:defRPr>
              </a:pPr>
              <a:r>
                <a:t>Server</a:t>
              </a:r>
            </a:p>
          </p:txBody>
        </p:sp>
        <p:sp>
          <p:nvSpPr>
            <p:cNvPr id="441" name="Shape 441"/>
            <p:cNvSpPr/>
            <p:nvPr/>
          </p:nvSpPr>
          <p:spPr>
            <a:xfrm rot="5400000">
              <a:off x="1087190" y="-100538"/>
              <a:ext cx="1110852" cy="905527"/>
            </a:xfrm>
            <a:prstGeom prst="rightArrow">
              <a:avLst>
                <a:gd name="adj1" fmla="val 32000"/>
                <a:gd name="adj2" fmla="val 89760"/>
              </a:avLst>
            </a:prstGeom>
            <a:solidFill>
              <a:srgbClr val="FFFFFF"/>
            </a:solidFill>
            <a:ln w="25400" cap="flat">
              <a:solidFill>
                <a:schemeClr val="accent1"/>
              </a:solidFill>
              <a:prstDash val="solid"/>
              <a:bevel/>
            </a:ln>
            <a:effectLst/>
          </p:spPr>
          <p:txBody>
            <a:bodyPr wrap="square" lIns="65023" tIns="65023" rIns="65023" bIns="65023" numCol="1" anchor="ctr">
              <a:noAutofit/>
            </a:bodyPr>
            <a:lstStyle/>
            <a:p>
              <a:pPr/>
            </a:p>
          </p:txBody>
        </p:sp>
        <p:sp>
          <p:nvSpPr>
            <p:cNvPr id="442" name="Shape 442"/>
            <p:cNvSpPr/>
            <p:nvPr/>
          </p:nvSpPr>
          <p:spPr>
            <a:xfrm rot="5400000">
              <a:off x="4226421" y="-100538"/>
              <a:ext cx="1110853" cy="905527"/>
            </a:xfrm>
            <a:prstGeom prst="rightArrow">
              <a:avLst>
                <a:gd name="adj1" fmla="val 32000"/>
                <a:gd name="adj2" fmla="val 89760"/>
              </a:avLst>
            </a:prstGeom>
            <a:solidFill>
              <a:srgbClr val="FFFFFF"/>
            </a:solidFill>
            <a:ln w="25400" cap="flat">
              <a:solidFill>
                <a:schemeClr val="accent1"/>
              </a:solidFill>
              <a:prstDash val="solid"/>
              <a:bevel/>
            </a:ln>
            <a:effectLst/>
          </p:spPr>
          <p:txBody>
            <a:bodyPr wrap="square" lIns="65023" tIns="65023" rIns="65023" bIns="65023" numCol="1" anchor="ctr">
              <a:noAutofit/>
            </a:bodyPr>
            <a:lstStyle/>
            <a:p>
              <a:pPr/>
            </a:p>
          </p:txBody>
        </p:sp>
        <p:sp>
          <p:nvSpPr>
            <p:cNvPr id="443" name="Shape 443"/>
            <p:cNvSpPr/>
            <p:nvPr/>
          </p:nvSpPr>
          <p:spPr>
            <a:xfrm rot="5400000">
              <a:off x="7302152" y="-75138"/>
              <a:ext cx="1110853" cy="905527"/>
            </a:xfrm>
            <a:prstGeom prst="rightArrow">
              <a:avLst>
                <a:gd name="adj1" fmla="val 32000"/>
                <a:gd name="adj2" fmla="val 89760"/>
              </a:avLst>
            </a:prstGeom>
            <a:solidFill>
              <a:srgbClr val="FFFFFF"/>
            </a:solidFill>
            <a:ln w="25400" cap="flat">
              <a:solidFill>
                <a:schemeClr val="accent1"/>
              </a:solidFill>
              <a:prstDash val="solid"/>
              <a:bevel/>
            </a:ln>
            <a:effectLst/>
          </p:spPr>
          <p:txBody>
            <a:bodyPr wrap="square" lIns="65023" tIns="65023" rIns="65023" bIns="65023" numCol="1" anchor="ctr">
              <a:noAutofit/>
            </a:bodyPr>
            <a:lstStyle/>
            <a:p>
              <a:pPr/>
            </a:p>
          </p:txBody>
        </p:sp>
      </p:grpSp>
      <p:sp>
        <p:nvSpPr>
          <p:cNvPr id="445" name="Shape 445"/>
          <p:cNvSpPr/>
          <p:nvPr/>
        </p:nvSpPr>
        <p:spPr>
          <a:xfrm>
            <a:off x="1006351" y="2406262"/>
            <a:ext cx="2182134" cy="576005"/>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b="1" sz="3000"/>
            </a:lvl1pPr>
          </a:lstStyle>
          <a:p>
            <a:pPr/>
            <a:r>
              <a:t>Request</a:t>
            </a:r>
          </a:p>
        </p:txBody>
      </p:sp>
      <p:sp>
        <p:nvSpPr>
          <p:cNvPr id="446" name="Shape 446"/>
          <p:cNvSpPr/>
          <p:nvPr/>
        </p:nvSpPr>
        <p:spPr>
          <a:xfrm>
            <a:off x="4052288" y="1370064"/>
            <a:ext cx="1452131" cy="4443780"/>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b="1" sz="3000"/>
            </a:lvl1pPr>
          </a:lstStyle>
          <a:p>
            <a:pPr/>
            <a:r>
              <a:t>API Gateway</a:t>
            </a:r>
          </a:p>
        </p:txBody>
      </p:sp>
      <p:sp>
        <p:nvSpPr>
          <p:cNvPr id="447" name="Shape 447"/>
          <p:cNvSpPr/>
          <p:nvPr/>
        </p:nvSpPr>
        <p:spPr>
          <a:xfrm>
            <a:off x="3205500" y="2694264"/>
            <a:ext cx="822334" cy="1"/>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sp>
        <p:nvSpPr>
          <p:cNvPr id="448" name="Shape 448"/>
          <p:cNvSpPr/>
          <p:nvPr/>
        </p:nvSpPr>
        <p:spPr>
          <a:xfrm>
            <a:off x="6277767" y="1543163"/>
            <a:ext cx="2182134" cy="1587736"/>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3000"/>
            </a:pPr>
            <a:r>
              <a:t>Event </a:t>
            </a:r>
          </a:p>
          <a:p>
            <a:pPr algn="ctr">
              <a:defRPr sz="3000"/>
            </a:pPr>
            <a:r>
              <a:t>Composite</a:t>
            </a:r>
          </a:p>
        </p:txBody>
      </p:sp>
      <p:sp>
        <p:nvSpPr>
          <p:cNvPr id="449" name="Shape 449"/>
          <p:cNvSpPr/>
          <p:nvPr/>
        </p:nvSpPr>
        <p:spPr>
          <a:xfrm>
            <a:off x="6277767" y="3331036"/>
            <a:ext cx="2182134" cy="1016001"/>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3000"/>
            </a:pPr>
            <a:r>
              <a:t>Enroll </a:t>
            </a:r>
          </a:p>
          <a:p>
            <a:pPr algn="ctr">
              <a:defRPr sz="3000"/>
            </a:pPr>
            <a:r>
              <a:t>Service</a:t>
            </a:r>
          </a:p>
        </p:txBody>
      </p:sp>
      <p:sp>
        <p:nvSpPr>
          <p:cNvPr id="450" name="Shape 450"/>
          <p:cNvSpPr/>
          <p:nvPr/>
        </p:nvSpPr>
        <p:spPr>
          <a:xfrm>
            <a:off x="9444992" y="1280713"/>
            <a:ext cx="2504982" cy="676905"/>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3000"/>
            </a:lvl1pPr>
          </a:lstStyle>
          <a:p>
            <a:pPr/>
            <a:r>
              <a:t>Review Service</a:t>
            </a:r>
          </a:p>
        </p:txBody>
      </p:sp>
      <p:sp>
        <p:nvSpPr>
          <p:cNvPr id="451" name="Shape 451"/>
          <p:cNvSpPr/>
          <p:nvPr/>
        </p:nvSpPr>
        <p:spPr>
          <a:xfrm>
            <a:off x="8584419" y="1651661"/>
            <a:ext cx="736056" cy="1"/>
          </a:xfrm>
          <a:prstGeom prst="line">
            <a:avLst/>
          </a:prstGeom>
          <a:ln w="63500">
            <a:solidFill>
              <a:schemeClr val="accent1"/>
            </a:solidFill>
            <a:custDash>
              <a:ds d="200000" sp="200000"/>
            </a:custDash>
            <a:miter lim="400000"/>
            <a:tailEnd type="triangle"/>
          </a:ln>
        </p:spPr>
        <p:txBody>
          <a:bodyPr lIns="65023" tIns="65023" rIns="65023" bIns="65023"/>
          <a:lstStyle/>
          <a:p>
            <a:pPr>
              <a:defRPr sz="1600">
                <a:latin typeface="+mn-lt"/>
                <a:ea typeface="+mn-ea"/>
                <a:cs typeface="+mn-cs"/>
                <a:sym typeface="Helvetica"/>
              </a:defRPr>
            </a:pPr>
          </a:p>
        </p:txBody>
      </p:sp>
      <p:sp>
        <p:nvSpPr>
          <p:cNvPr id="452" name="Shape 452"/>
          <p:cNvSpPr/>
          <p:nvPr/>
        </p:nvSpPr>
        <p:spPr>
          <a:xfrm flipH="1">
            <a:off x="8541279" y="2375453"/>
            <a:ext cx="822335" cy="1"/>
          </a:xfrm>
          <a:prstGeom prst="line">
            <a:avLst/>
          </a:prstGeom>
          <a:ln w="63500">
            <a:solidFill>
              <a:schemeClr val="accent1"/>
            </a:solidFill>
            <a:miter lim="400000"/>
            <a:headEnd type="triangle"/>
          </a:ln>
        </p:spPr>
        <p:txBody>
          <a:bodyPr lIns="65023" tIns="65023" rIns="65023" bIns="65023"/>
          <a:lstStyle/>
          <a:p>
            <a:pPr>
              <a:defRPr sz="1600">
                <a:latin typeface="+mn-lt"/>
                <a:ea typeface="+mn-ea"/>
                <a:cs typeface="+mn-cs"/>
                <a:sym typeface="Helvetica"/>
              </a:defRPr>
            </a:pPr>
          </a:p>
        </p:txBody>
      </p:sp>
      <p:sp>
        <p:nvSpPr>
          <p:cNvPr id="453" name="Shape 453"/>
          <p:cNvSpPr/>
          <p:nvPr/>
        </p:nvSpPr>
        <p:spPr>
          <a:xfrm flipV="1">
            <a:off x="5507123" y="2344116"/>
            <a:ext cx="716513" cy="716513"/>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sp>
        <p:nvSpPr>
          <p:cNvPr id="454" name="Shape 454"/>
          <p:cNvSpPr/>
          <p:nvPr/>
        </p:nvSpPr>
        <p:spPr>
          <a:xfrm flipH="1" flipV="1">
            <a:off x="5542143" y="3064500"/>
            <a:ext cx="716512" cy="716512"/>
          </a:xfrm>
          <a:prstGeom prst="line">
            <a:avLst/>
          </a:prstGeom>
          <a:ln w="63500">
            <a:solidFill>
              <a:schemeClr val="accent1"/>
            </a:solidFill>
            <a:bevel/>
            <a:headEnd type="triangle"/>
          </a:ln>
        </p:spPr>
        <p:txBody>
          <a:bodyPr lIns="65023" tIns="65023" rIns="65023" bIns="65023"/>
          <a:lstStyle/>
          <a:p>
            <a:pPr>
              <a:defRPr sz="1600">
                <a:latin typeface="+mn-lt"/>
                <a:ea typeface="+mn-ea"/>
                <a:cs typeface="+mn-cs"/>
                <a:sym typeface="Helvetica"/>
              </a:defRPr>
            </a:pPr>
          </a:p>
        </p:txBody>
      </p:sp>
      <p:sp>
        <p:nvSpPr>
          <p:cNvPr id="455" name="Shape 455"/>
          <p:cNvSpPr/>
          <p:nvPr/>
        </p:nvSpPr>
        <p:spPr>
          <a:xfrm>
            <a:off x="6277767" y="5280559"/>
            <a:ext cx="2182134" cy="1016001"/>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defRPr sz="3000"/>
            </a:pPr>
            <a:r>
              <a:t>Auth </a:t>
            </a:r>
          </a:p>
          <a:p>
            <a:pPr algn="ctr">
              <a:defRPr sz="3000"/>
            </a:pPr>
            <a:r>
              <a:t>Service</a:t>
            </a:r>
          </a:p>
        </p:txBody>
      </p:sp>
      <p:sp>
        <p:nvSpPr>
          <p:cNvPr id="456" name="Shape 456"/>
          <p:cNvSpPr/>
          <p:nvPr/>
        </p:nvSpPr>
        <p:spPr>
          <a:xfrm>
            <a:off x="7368833" y="4423130"/>
            <a:ext cx="1" cy="838762"/>
          </a:xfrm>
          <a:prstGeom prst="line">
            <a:avLst/>
          </a:prstGeom>
          <a:ln w="63500">
            <a:solidFill>
              <a:schemeClr val="accent1"/>
            </a:solidFill>
            <a:custDash>
              <a:ds d="200000" sp="200000"/>
            </a:custDash>
            <a:miter lim="400000"/>
            <a:tailEnd type="triangle"/>
          </a:ln>
        </p:spPr>
        <p:txBody>
          <a:bodyPr lIns="65023" tIns="65023" rIns="65023" bIns="65023"/>
          <a:lstStyle/>
          <a:p>
            <a:pPr>
              <a:defRPr sz="1600">
                <a:latin typeface="+mn-lt"/>
                <a:ea typeface="+mn-ea"/>
                <a:cs typeface="+mn-cs"/>
                <a:sym typeface="Helvetica"/>
              </a:defRPr>
            </a:pPr>
          </a:p>
        </p:txBody>
      </p:sp>
      <p:sp>
        <p:nvSpPr>
          <p:cNvPr id="457" name="Shape 457"/>
          <p:cNvSpPr/>
          <p:nvPr/>
        </p:nvSpPr>
        <p:spPr>
          <a:xfrm>
            <a:off x="9708015" y="5329344"/>
            <a:ext cx="1731212" cy="958851"/>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p>
            <a:pPr algn="ctr"/>
            <a:r>
              <a:t>Notification </a:t>
            </a:r>
          </a:p>
          <a:p>
            <a:pPr algn="ctr"/>
            <a:r>
              <a:t>Service</a:t>
            </a:r>
          </a:p>
        </p:txBody>
      </p:sp>
      <p:sp>
        <p:nvSpPr>
          <p:cNvPr id="476" name="Shape 476"/>
          <p:cNvSpPr/>
          <p:nvPr/>
        </p:nvSpPr>
        <p:spPr>
          <a:xfrm>
            <a:off x="8472169" y="3837940"/>
            <a:ext cx="1546861" cy="4800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7182" y="21600"/>
                </a:lnTo>
                <a:lnTo>
                  <a:pt x="7182" y="0"/>
                </a:lnTo>
                <a:lnTo>
                  <a:pt x="0" y="0"/>
                </a:lnTo>
              </a:path>
            </a:pathLst>
          </a:custGeom>
          <a:ln w="63500">
            <a:solidFill>
              <a:schemeClr val="accent1"/>
            </a:solidFill>
            <a:custDash>
              <a:ds d="200000" sp="200000"/>
            </a:custDash>
            <a:miter lim="400000"/>
            <a:headEnd type="triangle"/>
          </a:ln>
        </p:spPr>
        <p:txBody>
          <a:bodyPr/>
          <a:lstStyle/>
          <a:p>
            <a:pPr/>
          </a:p>
        </p:txBody>
      </p:sp>
      <p:sp>
        <p:nvSpPr>
          <p:cNvPr id="459" name="Shape 459"/>
          <p:cNvSpPr/>
          <p:nvPr/>
        </p:nvSpPr>
        <p:spPr>
          <a:xfrm>
            <a:off x="9444992" y="1998578"/>
            <a:ext cx="2504982" cy="676906"/>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3000"/>
            </a:lvl1pPr>
          </a:lstStyle>
          <a:p>
            <a:pPr/>
            <a:r>
              <a:t>Event Service</a:t>
            </a:r>
          </a:p>
        </p:txBody>
      </p:sp>
      <p:sp>
        <p:nvSpPr>
          <p:cNvPr id="460" name="Shape 460"/>
          <p:cNvSpPr/>
          <p:nvPr/>
        </p:nvSpPr>
        <p:spPr>
          <a:xfrm>
            <a:off x="9444992" y="2723545"/>
            <a:ext cx="2504982" cy="1016001"/>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sz="3000"/>
            </a:lvl1pPr>
          </a:lstStyle>
          <a:p>
            <a:pPr/>
            <a:r>
              <a:t>Recommendation Service</a:t>
            </a:r>
          </a:p>
        </p:txBody>
      </p:sp>
      <p:sp>
        <p:nvSpPr>
          <p:cNvPr id="461" name="Shape 461"/>
          <p:cNvSpPr/>
          <p:nvPr/>
        </p:nvSpPr>
        <p:spPr>
          <a:xfrm flipH="1">
            <a:off x="8584419" y="3062564"/>
            <a:ext cx="822335" cy="1"/>
          </a:xfrm>
          <a:prstGeom prst="line">
            <a:avLst/>
          </a:prstGeom>
          <a:ln w="63500">
            <a:solidFill>
              <a:schemeClr val="accent1"/>
            </a:solidFill>
            <a:custDash>
              <a:ds d="200000" sp="200000"/>
            </a:custDash>
            <a:miter lim="400000"/>
            <a:headEnd type="triangle"/>
          </a:ln>
        </p:spPr>
        <p:txBody>
          <a:bodyPr lIns="65023" tIns="65023" rIns="65023" bIns="65023"/>
          <a:lstStyle/>
          <a:p>
            <a:pPr>
              <a:defRPr sz="1600">
                <a:latin typeface="+mn-lt"/>
                <a:ea typeface="+mn-ea"/>
                <a:cs typeface="+mn-cs"/>
                <a:sym typeface="Helvetica"/>
              </a:defRPr>
            </a:pPr>
          </a:p>
        </p:txBody>
      </p:sp>
      <p:sp>
        <p:nvSpPr>
          <p:cNvPr id="462" name="Shape 462"/>
          <p:cNvSpPr/>
          <p:nvPr/>
        </p:nvSpPr>
        <p:spPr>
          <a:xfrm>
            <a:off x="999434" y="4047854"/>
            <a:ext cx="2182134" cy="576006"/>
          </a:xfrm>
          <a:prstGeom prst="rect">
            <a:avLst/>
          </a:prstGeom>
          <a:solidFill>
            <a:srgbClr val="FFFFFF"/>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defRPr b="1" sz="3000"/>
            </a:lvl1pPr>
          </a:lstStyle>
          <a:p>
            <a:pPr/>
            <a:r>
              <a:t>Request</a:t>
            </a:r>
          </a:p>
        </p:txBody>
      </p:sp>
      <p:sp>
        <p:nvSpPr>
          <p:cNvPr id="463" name="Shape 463"/>
          <p:cNvSpPr/>
          <p:nvPr/>
        </p:nvSpPr>
        <p:spPr>
          <a:xfrm>
            <a:off x="3198583" y="4335856"/>
            <a:ext cx="822335" cy="1"/>
          </a:xfrm>
          <a:prstGeom prst="line">
            <a:avLst/>
          </a:prstGeom>
          <a:ln w="63500">
            <a:solidFill>
              <a:schemeClr val="accent1"/>
            </a:solidFill>
            <a:bevel/>
            <a:tailEnd type="triangle"/>
          </a:ln>
        </p:spPr>
        <p:txBody>
          <a:bodyPr lIns="65023" tIns="65023" rIns="65023" bIns="65023"/>
          <a:lstStyle/>
          <a:p>
            <a:pPr>
              <a:defRPr sz="1600">
                <a:latin typeface="+mn-lt"/>
                <a:ea typeface="+mn-ea"/>
                <a:cs typeface="+mn-cs"/>
                <a:sym typeface="Helvetica"/>
              </a:defRPr>
            </a:pPr>
          </a:p>
        </p:txBody>
      </p:sp>
      <p:pic>
        <p:nvPicPr>
          <p:cNvPr id="464" name="pasted-image.png"/>
          <p:cNvPicPr>
            <a:picLocks noChangeAspect="1"/>
          </p:cNvPicPr>
          <p:nvPr/>
        </p:nvPicPr>
        <p:blipFill>
          <a:blip r:embed="rId2">
            <a:extLst/>
          </a:blip>
          <a:stretch>
            <a:fillRect/>
          </a:stretch>
        </p:blipFill>
        <p:spPr>
          <a:xfrm>
            <a:off x="10019515" y="3850382"/>
            <a:ext cx="1108213" cy="935623"/>
          </a:xfrm>
          <a:prstGeom prst="rect">
            <a:avLst/>
          </a:prstGeom>
          <a:ln w="12700">
            <a:miter lim="400000"/>
          </a:ln>
        </p:spPr>
      </p:pic>
      <p:sp>
        <p:nvSpPr>
          <p:cNvPr id="465" name="Shape 465"/>
          <p:cNvSpPr/>
          <p:nvPr/>
        </p:nvSpPr>
        <p:spPr>
          <a:xfrm>
            <a:off x="10557783" y="4779688"/>
            <a:ext cx="1" cy="601406"/>
          </a:xfrm>
          <a:prstGeom prst="line">
            <a:avLst/>
          </a:prstGeom>
          <a:ln w="63500">
            <a:solidFill>
              <a:schemeClr val="accent1"/>
            </a:solidFill>
            <a:custDash>
              <a:ds d="200000" sp="200000"/>
            </a:custDash>
            <a:miter lim="400000"/>
            <a:tailEnd type="triangle"/>
          </a:ln>
        </p:spPr>
        <p:txBody>
          <a:bodyPr lIns="65023" tIns="65023" rIns="65023" bIns="65023"/>
          <a:lstStyle/>
          <a:p>
            <a:pPr>
              <a:defRPr sz="1600">
                <a:latin typeface="+mn-lt"/>
                <a:ea typeface="+mn-ea"/>
                <a:cs typeface="+mn-cs"/>
                <a:sym typeface="Helvetica"/>
              </a:defRPr>
            </a:pPr>
          </a:p>
        </p:txBody>
      </p:sp>
      <p:pic>
        <p:nvPicPr>
          <p:cNvPr id="466" name="pasted-image.png"/>
          <p:cNvPicPr>
            <a:picLocks noChangeAspect="1"/>
          </p:cNvPicPr>
          <p:nvPr/>
        </p:nvPicPr>
        <p:blipFill>
          <a:blip r:embed="rId3">
            <a:extLst/>
          </a:blip>
          <a:stretch>
            <a:fillRect/>
          </a:stretch>
        </p:blipFill>
        <p:spPr>
          <a:xfrm>
            <a:off x="12056751" y="2077379"/>
            <a:ext cx="596148" cy="596148"/>
          </a:xfrm>
          <a:prstGeom prst="rect">
            <a:avLst/>
          </a:prstGeom>
          <a:ln w="12700">
            <a:miter lim="400000"/>
          </a:ln>
        </p:spPr>
      </p:pic>
      <p:grpSp>
        <p:nvGrpSpPr>
          <p:cNvPr id="475" name="Group 475"/>
          <p:cNvGrpSpPr/>
          <p:nvPr/>
        </p:nvGrpSpPr>
        <p:grpSpPr>
          <a:xfrm>
            <a:off x="5225018" y="1268789"/>
            <a:ext cx="6799600" cy="4343480"/>
            <a:chOff x="0" y="0"/>
            <a:chExt cx="6799598" cy="4343478"/>
          </a:xfrm>
        </p:grpSpPr>
        <p:pic>
          <p:nvPicPr>
            <p:cNvPr id="467" name="pasted-image.png"/>
            <p:cNvPicPr>
              <a:picLocks noChangeAspect="1"/>
            </p:cNvPicPr>
            <p:nvPr/>
          </p:nvPicPr>
          <p:blipFill>
            <a:blip r:embed="rId4">
              <a:extLst/>
            </a:blip>
            <a:stretch>
              <a:fillRect/>
            </a:stretch>
          </p:blipFill>
          <p:spPr>
            <a:xfrm>
              <a:off x="2865248" y="2774356"/>
              <a:ext cx="292101" cy="292101"/>
            </a:xfrm>
            <a:prstGeom prst="rect">
              <a:avLst/>
            </a:prstGeom>
            <a:ln w="12700" cap="flat">
              <a:noFill/>
              <a:miter lim="400000"/>
            </a:ln>
            <a:effectLst/>
          </p:spPr>
        </p:pic>
        <p:pic>
          <p:nvPicPr>
            <p:cNvPr id="468" name="pasted-image.png"/>
            <p:cNvPicPr>
              <a:picLocks noChangeAspect="1"/>
            </p:cNvPicPr>
            <p:nvPr/>
          </p:nvPicPr>
          <p:blipFill>
            <a:blip r:embed="rId4">
              <a:extLst/>
            </a:blip>
            <a:stretch>
              <a:fillRect/>
            </a:stretch>
          </p:blipFill>
          <p:spPr>
            <a:xfrm>
              <a:off x="2865248" y="1521220"/>
              <a:ext cx="292101" cy="292101"/>
            </a:xfrm>
            <a:prstGeom prst="rect">
              <a:avLst/>
            </a:prstGeom>
            <a:ln w="12700" cap="flat">
              <a:noFill/>
              <a:miter lim="400000"/>
            </a:ln>
            <a:effectLst/>
          </p:spPr>
        </p:pic>
        <p:pic>
          <p:nvPicPr>
            <p:cNvPr id="469" name="pasted-image.png"/>
            <p:cNvPicPr>
              <a:picLocks noChangeAspect="1"/>
            </p:cNvPicPr>
            <p:nvPr/>
          </p:nvPicPr>
          <p:blipFill>
            <a:blip r:embed="rId4">
              <a:extLst/>
            </a:blip>
            <a:stretch>
              <a:fillRect/>
            </a:stretch>
          </p:blipFill>
          <p:spPr>
            <a:xfrm>
              <a:off x="6451164" y="0"/>
              <a:ext cx="292101" cy="292100"/>
            </a:xfrm>
            <a:prstGeom prst="rect">
              <a:avLst/>
            </a:prstGeom>
            <a:ln w="12700" cap="flat">
              <a:noFill/>
              <a:miter lim="400000"/>
            </a:ln>
            <a:effectLst/>
          </p:spPr>
        </p:pic>
        <p:pic>
          <p:nvPicPr>
            <p:cNvPr id="470" name="pasted-image.png"/>
            <p:cNvPicPr>
              <a:picLocks noChangeAspect="1"/>
            </p:cNvPicPr>
            <p:nvPr/>
          </p:nvPicPr>
          <p:blipFill>
            <a:blip r:embed="rId4">
              <a:extLst/>
            </a:blip>
            <a:stretch>
              <a:fillRect/>
            </a:stretch>
          </p:blipFill>
          <p:spPr>
            <a:xfrm>
              <a:off x="6456238" y="715785"/>
              <a:ext cx="292101" cy="292101"/>
            </a:xfrm>
            <a:prstGeom prst="rect">
              <a:avLst/>
            </a:prstGeom>
            <a:ln w="12700" cap="flat">
              <a:noFill/>
              <a:miter lim="400000"/>
            </a:ln>
            <a:effectLst/>
          </p:spPr>
        </p:pic>
        <p:pic>
          <p:nvPicPr>
            <p:cNvPr id="471" name="pasted-image.png"/>
            <p:cNvPicPr>
              <a:picLocks noChangeAspect="1"/>
            </p:cNvPicPr>
            <p:nvPr/>
          </p:nvPicPr>
          <p:blipFill>
            <a:blip r:embed="rId4">
              <a:extLst/>
            </a:blip>
            <a:stretch>
              <a:fillRect/>
            </a:stretch>
          </p:blipFill>
          <p:spPr>
            <a:xfrm>
              <a:off x="6507498" y="1434443"/>
              <a:ext cx="292101" cy="292101"/>
            </a:xfrm>
            <a:prstGeom prst="rect">
              <a:avLst/>
            </a:prstGeom>
            <a:ln w="12700" cap="flat">
              <a:noFill/>
              <a:miter lim="400000"/>
            </a:ln>
            <a:effectLst/>
          </p:spPr>
        </p:pic>
        <p:pic>
          <p:nvPicPr>
            <p:cNvPr id="472" name="pasted-image.png"/>
            <p:cNvPicPr>
              <a:picLocks noChangeAspect="1"/>
            </p:cNvPicPr>
            <p:nvPr/>
          </p:nvPicPr>
          <p:blipFill>
            <a:blip r:embed="rId4">
              <a:extLst/>
            </a:blip>
            <a:stretch>
              <a:fillRect/>
            </a:stretch>
          </p:blipFill>
          <p:spPr>
            <a:xfrm>
              <a:off x="5920277" y="4051378"/>
              <a:ext cx="292101" cy="292101"/>
            </a:xfrm>
            <a:prstGeom prst="rect">
              <a:avLst/>
            </a:prstGeom>
            <a:ln w="12700" cap="flat">
              <a:noFill/>
              <a:miter lim="400000"/>
            </a:ln>
            <a:effectLst/>
          </p:spPr>
        </p:pic>
        <p:pic>
          <p:nvPicPr>
            <p:cNvPr id="473" name="pasted-image.png"/>
            <p:cNvPicPr>
              <a:picLocks noChangeAspect="1"/>
            </p:cNvPicPr>
            <p:nvPr/>
          </p:nvPicPr>
          <p:blipFill>
            <a:blip r:embed="rId4">
              <a:extLst/>
            </a:blip>
            <a:stretch>
              <a:fillRect/>
            </a:stretch>
          </p:blipFill>
          <p:spPr>
            <a:xfrm>
              <a:off x="2909338" y="4027492"/>
              <a:ext cx="292101" cy="292101"/>
            </a:xfrm>
            <a:prstGeom prst="rect">
              <a:avLst/>
            </a:prstGeom>
            <a:ln w="12700" cap="flat">
              <a:noFill/>
              <a:miter lim="400000"/>
            </a:ln>
            <a:effectLst/>
          </p:spPr>
        </p:pic>
        <p:pic>
          <p:nvPicPr>
            <p:cNvPr id="474" name="pasted-image.png"/>
            <p:cNvPicPr>
              <a:picLocks noChangeAspect="1"/>
            </p:cNvPicPr>
            <p:nvPr/>
          </p:nvPicPr>
          <p:blipFill>
            <a:blip r:embed="rId4">
              <a:extLst/>
            </a:blip>
            <a:stretch>
              <a:fillRect/>
            </a:stretch>
          </p:blipFill>
          <p:spPr>
            <a:xfrm>
              <a:off x="0" y="191625"/>
              <a:ext cx="292100" cy="292101"/>
            </a:xfrm>
            <a:prstGeom prst="rect">
              <a:avLst/>
            </a:prstGeom>
            <a:ln w="12700" cap="flat">
              <a:noFill/>
              <a:miter lim="400000"/>
            </a:ln>
            <a:effectLst/>
          </p:spPr>
        </p:pic>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4" grpId="1"/>
      <p:bldP build="whole" bldLvl="1" animBg="1" rev="0" advAuto="0" spid="475" grpId="2"/>
    </p:bldLst>
  </p:timing>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0" name="Shape 13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1" name="Shape 1331"/>
          <p:cNvSpPr/>
          <p:nvPr/>
        </p:nvSpPr>
        <p:spPr>
          <a:xfrm>
            <a:off x="1005170" y="1873939"/>
            <a:ext cx="7161318"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网络是可靠的 </a:t>
            </a:r>
            <a:r>
              <a:rPr i="1"/>
              <a:t>(The network is reliable)</a:t>
            </a:r>
          </a:p>
        </p:txBody>
      </p:sp>
      <p:sp>
        <p:nvSpPr>
          <p:cNvPr id="1332" name="Shape 1332"/>
          <p:cNvSpPr/>
          <p:nvPr/>
        </p:nvSpPr>
        <p:spPr>
          <a:xfrm>
            <a:off x="1005170" y="2668304"/>
            <a:ext cx="4908308"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延迟是0 </a:t>
            </a:r>
            <a:r>
              <a:rPr i="1"/>
              <a:t>(Latency is zero)</a:t>
            </a:r>
          </a:p>
        </p:txBody>
      </p:sp>
      <p:sp>
        <p:nvSpPr>
          <p:cNvPr id="1333" name="Shape 1333"/>
          <p:cNvSpPr/>
          <p:nvPr/>
        </p:nvSpPr>
        <p:spPr>
          <a:xfrm>
            <a:off x="1005170" y="3551568"/>
            <a:ext cx="670225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i="1"/>
              <a:t>带宽是无限的 (Bandwidth is infinite)</a:t>
            </a:r>
          </a:p>
        </p:txBody>
      </p:sp>
      <p:sp>
        <p:nvSpPr>
          <p:cNvPr id="1334" name="Shape 1334"/>
          <p:cNvSpPr/>
          <p:nvPr/>
        </p:nvSpPr>
        <p:spPr>
          <a:xfrm>
            <a:off x="1005170" y="4378461"/>
            <a:ext cx="7073658"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网络是安全的 </a:t>
            </a:r>
            <a:r>
              <a:rPr i="1"/>
              <a:t>(The network is secure)</a:t>
            </a:r>
          </a:p>
        </p:txBody>
      </p:sp>
      <p:sp>
        <p:nvSpPr>
          <p:cNvPr id="1335" name="Shape 1335"/>
          <p:cNvSpPr/>
          <p:nvPr/>
        </p:nvSpPr>
        <p:spPr>
          <a:xfrm>
            <a:off x="1059765" y="5256154"/>
            <a:ext cx="6778767"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拓扑不变 </a:t>
            </a:r>
            <a:r>
              <a:rPr i="1"/>
              <a:t>(Topology doesn't change)</a:t>
            </a:r>
          </a:p>
        </p:txBody>
      </p:sp>
      <p:sp>
        <p:nvSpPr>
          <p:cNvPr id="1336" name="Shape 1336"/>
          <p:cNvSpPr/>
          <p:nvPr/>
        </p:nvSpPr>
        <p:spPr>
          <a:xfrm>
            <a:off x="1066744" y="6088619"/>
            <a:ext cx="8189590"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只有一个管理员 </a:t>
            </a:r>
            <a:r>
              <a:rPr i="1"/>
              <a:t>(There is one administrator)</a:t>
            </a:r>
          </a:p>
        </p:txBody>
      </p:sp>
      <p:sp>
        <p:nvSpPr>
          <p:cNvPr id="1337" name="Shape 1337"/>
          <p:cNvSpPr/>
          <p:nvPr/>
        </p:nvSpPr>
        <p:spPr>
          <a:xfrm>
            <a:off x="1066744" y="6966311"/>
            <a:ext cx="6818561"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传输消耗为0 </a:t>
            </a:r>
            <a:r>
              <a:rPr i="1"/>
              <a:t>(Transport cost is zero)</a:t>
            </a:r>
          </a:p>
        </p:txBody>
      </p:sp>
      <p:sp>
        <p:nvSpPr>
          <p:cNvPr id="1338" name="Shape 1338"/>
          <p:cNvSpPr/>
          <p:nvPr/>
        </p:nvSpPr>
        <p:spPr>
          <a:xfrm>
            <a:off x="1092948" y="7773376"/>
            <a:ext cx="8387401"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网络是同构的 </a:t>
            </a:r>
            <a:r>
              <a:rPr i="1"/>
              <a:t>(The network is homogeneous)</a:t>
            </a:r>
          </a:p>
        </p:txBody>
      </p:sp>
      <p:sp>
        <p:nvSpPr>
          <p:cNvPr id="1339" name="Shape 1339"/>
          <p:cNvSpPr/>
          <p:nvPr/>
        </p:nvSpPr>
        <p:spPr>
          <a:xfrm>
            <a:off x="2826248" y="346563"/>
            <a:ext cx="7352304" cy="1069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b="1" cap="all" spc="-248" sz="6200">
                <a:solidFill>
                  <a:srgbClr val="00B56E"/>
                </a:solidFill>
                <a:latin typeface="+mn-lt"/>
                <a:ea typeface="+mn-ea"/>
                <a:cs typeface="+mn-cs"/>
                <a:sym typeface="Helvetica"/>
              </a:defRPr>
            </a:lvl1pPr>
          </a:lstStyle>
          <a:p>
            <a:pPr/>
            <a:r>
              <a:t>分布式系统的8个假设</a:t>
            </a: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1" name="Shape 1341"/>
          <p:cNvSpPr/>
          <p:nvPr>
            <p:ph type="title"/>
          </p:nvPr>
        </p:nvSpPr>
        <p:spPr>
          <a:xfrm>
            <a:off x="380999" y="234949"/>
            <a:ext cx="12242801" cy="984251"/>
          </a:xfrm>
          <a:prstGeom prst="rect">
            <a:avLst/>
          </a:prstGeom>
        </p:spPr>
        <p:txBody>
          <a:bodyPr/>
          <a:lstStyle>
            <a:lvl1pPr defTabSz="543305">
              <a:defRPr spc="-260" sz="6510"/>
            </a:lvl1pPr>
          </a:lstStyle>
          <a:p>
            <a:pPr/>
            <a:r>
              <a:t>分布式系统及CAP原则</a:t>
            </a:r>
          </a:p>
        </p:txBody>
      </p:sp>
      <p:sp>
        <p:nvSpPr>
          <p:cNvPr id="1342" name="Shape 134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43" name="pasted-image.png"/>
          <p:cNvPicPr>
            <a:picLocks noChangeAspect="1"/>
          </p:cNvPicPr>
          <p:nvPr/>
        </p:nvPicPr>
        <p:blipFill>
          <a:blip r:embed="rId3">
            <a:extLst/>
          </a:blip>
          <a:stretch>
            <a:fillRect/>
          </a:stretch>
        </p:blipFill>
        <p:spPr>
          <a:xfrm>
            <a:off x="4311650" y="1369103"/>
            <a:ext cx="4381500" cy="3810001"/>
          </a:xfrm>
          <a:prstGeom prst="rect">
            <a:avLst/>
          </a:prstGeom>
          <a:ln w="12700">
            <a:miter lim="400000"/>
          </a:ln>
        </p:spPr>
      </p:pic>
      <p:grpSp>
        <p:nvGrpSpPr>
          <p:cNvPr id="1356" name="Group 1356"/>
          <p:cNvGrpSpPr/>
          <p:nvPr/>
        </p:nvGrpSpPr>
        <p:grpSpPr>
          <a:xfrm>
            <a:off x="883819" y="5583006"/>
            <a:ext cx="11237162" cy="2923149"/>
            <a:chOff x="0" y="0"/>
            <a:chExt cx="11237161" cy="2923148"/>
          </a:xfrm>
        </p:grpSpPr>
        <p:grpSp>
          <p:nvGrpSpPr>
            <p:cNvPr id="1347" name="Group 1347"/>
            <p:cNvGrpSpPr/>
            <p:nvPr/>
          </p:nvGrpSpPr>
          <p:grpSpPr>
            <a:xfrm>
              <a:off x="460275" y="0"/>
              <a:ext cx="8407331" cy="807535"/>
              <a:chOff x="0" y="0"/>
              <a:chExt cx="8407329" cy="807534"/>
            </a:xfrm>
          </p:grpSpPr>
          <p:sp>
            <p:nvSpPr>
              <p:cNvPr id="1344" name="Shape 1344"/>
              <p:cNvSpPr/>
              <p:nvPr/>
            </p:nvSpPr>
            <p:spPr>
              <a:xfrm>
                <a:off x="0" y="0"/>
                <a:ext cx="1705890"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Consistency</a:t>
                </a:r>
              </a:p>
              <a:p>
                <a:pPr algn="ctr">
                  <a:defRPr b="1"/>
                </a:pPr>
                <a:r>
                  <a:t>一致性</a:t>
                </a:r>
              </a:p>
            </p:txBody>
          </p:sp>
          <p:sp>
            <p:nvSpPr>
              <p:cNvPr id="1345" name="Shape 1345"/>
              <p:cNvSpPr/>
              <p:nvPr/>
            </p:nvSpPr>
            <p:spPr>
              <a:xfrm>
                <a:off x="2523685" y="21636"/>
                <a:ext cx="58836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All nodes see the same data at the same time</a:t>
                </a:r>
              </a:p>
            </p:txBody>
          </p:sp>
          <p:sp>
            <p:nvSpPr>
              <p:cNvPr id="1346" name="Shape 1346"/>
              <p:cNvSpPr/>
              <p:nvPr/>
            </p:nvSpPr>
            <p:spPr>
              <a:xfrm>
                <a:off x="2506862" y="369130"/>
                <a:ext cx="50195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所有节点同一时间，具有同样的数据</a:t>
                </a:r>
              </a:p>
            </p:txBody>
          </p:sp>
        </p:grpSp>
        <p:grpSp>
          <p:nvGrpSpPr>
            <p:cNvPr id="1351" name="Group 1351"/>
            <p:cNvGrpSpPr/>
            <p:nvPr/>
          </p:nvGrpSpPr>
          <p:grpSpPr>
            <a:xfrm>
              <a:off x="475431" y="891921"/>
              <a:ext cx="8705532" cy="892328"/>
              <a:chOff x="0" y="-27281"/>
              <a:chExt cx="8705531" cy="892327"/>
            </a:xfrm>
          </p:grpSpPr>
          <p:sp>
            <p:nvSpPr>
              <p:cNvPr id="1348" name="Shape 1348"/>
              <p:cNvSpPr/>
              <p:nvPr/>
            </p:nvSpPr>
            <p:spPr>
              <a:xfrm>
                <a:off x="0" y="0"/>
                <a:ext cx="1548579"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Availability</a:t>
                </a:r>
                <a:br/>
                <a:r>
                  <a:t>可用性</a:t>
                </a:r>
              </a:p>
            </p:txBody>
          </p:sp>
          <p:sp>
            <p:nvSpPr>
              <p:cNvPr id="1349" name="Shape 1349"/>
              <p:cNvSpPr/>
              <p:nvPr/>
            </p:nvSpPr>
            <p:spPr>
              <a:xfrm>
                <a:off x="2471694" y="-27282"/>
                <a:ext cx="6233838"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Every request gets a response on success/failure</a:t>
                </a:r>
              </a:p>
            </p:txBody>
          </p:sp>
          <p:sp>
            <p:nvSpPr>
              <p:cNvPr id="1350" name="Shape 1350"/>
              <p:cNvSpPr/>
              <p:nvPr/>
            </p:nvSpPr>
            <p:spPr>
              <a:xfrm>
                <a:off x="2496077" y="426641"/>
                <a:ext cx="59339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每一个请求都会获得响应（成功或者失败）</a:t>
                </a:r>
              </a:p>
            </p:txBody>
          </p:sp>
        </p:grpSp>
        <p:grpSp>
          <p:nvGrpSpPr>
            <p:cNvPr id="1355" name="Group 1355"/>
            <p:cNvGrpSpPr/>
            <p:nvPr/>
          </p:nvGrpSpPr>
          <p:grpSpPr>
            <a:xfrm>
              <a:off x="-1" y="2017568"/>
              <a:ext cx="11237163" cy="905581"/>
              <a:chOff x="0" y="0"/>
              <a:chExt cx="11237161" cy="905580"/>
            </a:xfrm>
          </p:grpSpPr>
          <p:sp>
            <p:nvSpPr>
              <p:cNvPr id="1352" name="Shape 1352"/>
              <p:cNvSpPr/>
              <p:nvPr/>
            </p:nvSpPr>
            <p:spPr>
              <a:xfrm>
                <a:off x="-1" y="49437"/>
                <a:ext cx="2575643" cy="806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Partition tolerance</a:t>
                </a:r>
              </a:p>
              <a:p>
                <a:pPr algn="ctr">
                  <a:defRPr b="1"/>
                </a:pPr>
                <a:r>
                  <a:t>分区容忍性</a:t>
                </a:r>
              </a:p>
            </p:txBody>
          </p:sp>
          <p:sp>
            <p:nvSpPr>
              <p:cNvPr id="1353" name="Shape 1353"/>
              <p:cNvSpPr/>
              <p:nvPr/>
            </p:nvSpPr>
            <p:spPr>
              <a:xfrm>
                <a:off x="2908242" y="467175"/>
                <a:ext cx="53243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即便出现网络错误，系统能够继续工作</a:t>
                </a:r>
              </a:p>
            </p:txBody>
          </p:sp>
          <p:sp>
            <p:nvSpPr>
              <p:cNvPr id="1354" name="Shape 1354"/>
              <p:cNvSpPr/>
              <p:nvPr/>
            </p:nvSpPr>
            <p:spPr>
              <a:xfrm>
                <a:off x="2928065" y="0"/>
                <a:ext cx="8309097"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System continues to work despite message loss or partial failure.</a:t>
                </a:r>
              </a:p>
            </p:txBody>
          </p:sp>
        </p:grpSp>
      </p:grpSp>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1360" name="pasted-image.png"/>
          <p:cNvPicPr>
            <a:picLocks noChangeAspect="1"/>
          </p:cNvPicPr>
          <p:nvPr/>
        </p:nvPicPr>
        <p:blipFill>
          <a:blip r:embed="rId3">
            <a:extLst/>
          </a:blip>
          <a:stretch>
            <a:fillRect/>
          </a:stretch>
        </p:blipFill>
        <p:spPr>
          <a:xfrm>
            <a:off x="2691958" y="1496103"/>
            <a:ext cx="7620884" cy="4190677"/>
          </a:xfrm>
          <a:prstGeom prst="rect">
            <a:avLst/>
          </a:prstGeom>
          <a:ln w="12700">
            <a:miter lim="400000"/>
          </a:ln>
        </p:spPr>
      </p:pic>
      <p:sp>
        <p:nvSpPr>
          <p:cNvPr id="1361" name="Shape 1361"/>
          <p:cNvSpPr/>
          <p:nvPr>
            <p:ph type="title"/>
          </p:nvPr>
        </p:nvSpPr>
        <p:spPr>
          <a:xfrm>
            <a:off x="380999" y="234949"/>
            <a:ext cx="12242801" cy="984251"/>
          </a:xfrm>
          <a:prstGeom prst="rect">
            <a:avLst/>
          </a:prstGeom>
        </p:spPr>
        <p:txBody>
          <a:bodyPr/>
          <a:lstStyle>
            <a:lvl1pPr defTabSz="543305">
              <a:defRPr spc="-260" sz="6510"/>
            </a:lvl1pPr>
          </a:lstStyle>
          <a:p>
            <a:pPr/>
            <a:r>
              <a:t>分布式系统及CAP原则</a:t>
            </a:r>
          </a:p>
        </p:txBody>
      </p:sp>
      <p:sp>
        <p:nvSpPr>
          <p:cNvPr id="1362" name="Shape 1362"/>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75" name="Group 1375"/>
          <p:cNvGrpSpPr/>
          <p:nvPr/>
        </p:nvGrpSpPr>
        <p:grpSpPr>
          <a:xfrm>
            <a:off x="883819" y="5583006"/>
            <a:ext cx="11237162" cy="2923149"/>
            <a:chOff x="0" y="0"/>
            <a:chExt cx="11237161" cy="2923148"/>
          </a:xfrm>
        </p:grpSpPr>
        <p:grpSp>
          <p:nvGrpSpPr>
            <p:cNvPr id="1366" name="Group 1366"/>
            <p:cNvGrpSpPr/>
            <p:nvPr/>
          </p:nvGrpSpPr>
          <p:grpSpPr>
            <a:xfrm>
              <a:off x="460275" y="0"/>
              <a:ext cx="8407331" cy="807535"/>
              <a:chOff x="0" y="0"/>
              <a:chExt cx="8407329" cy="807534"/>
            </a:xfrm>
          </p:grpSpPr>
          <p:sp>
            <p:nvSpPr>
              <p:cNvPr id="1363" name="Shape 1363"/>
              <p:cNvSpPr/>
              <p:nvPr/>
            </p:nvSpPr>
            <p:spPr>
              <a:xfrm>
                <a:off x="0" y="0"/>
                <a:ext cx="1705890"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Consistency</a:t>
                </a:r>
              </a:p>
              <a:p>
                <a:pPr algn="ctr">
                  <a:defRPr b="1"/>
                </a:pPr>
                <a:r>
                  <a:t>一致性</a:t>
                </a:r>
              </a:p>
            </p:txBody>
          </p:sp>
          <p:sp>
            <p:nvSpPr>
              <p:cNvPr id="1364" name="Shape 1364"/>
              <p:cNvSpPr/>
              <p:nvPr/>
            </p:nvSpPr>
            <p:spPr>
              <a:xfrm>
                <a:off x="2523685" y="21636"/>
                <a:ext cx="5883645"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All nodes see the same data at the same time</a:t>
                </a:r>
              </a:p>
            </p:txBody>
          </p:sp>
          <p:sp>
            <p:nvSpPr>
              <p:cNvPr id="1365" name="Shape 1365"/>
              <p:cNvSpPr/>
              <p:nvPr/>
            </p:nvSpPr>
            <p:spPr>
              <a:xfrm>
                <a:off x="2506862" y="369130"/>
                <a:ext cx="50195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所有节点同一时间，具有同样的数据</a:t>
                </a:r>
              </a:p>
            </p:txBody>
          </p:sp>
        </p:grpSp>
        <p:grpSp>
          <p:nvGrpSpPr>
            <p:cNvPr id="1370" name="Group 1370"/>
            <p:cNvGrpSpPr/>
            <p:nvPr/>
          </p:nvGrpSpPr>
          <p:grpSpPr>
            <a:xfrm>
              <a:off x="475431" y="891921"/>
              <a:ext cx="8705532" cy="892328"/>
              <a:chOff x="0" y="-27281"/>
              <a:chExt cx="8705531" cy="892327"/>
            </a:xfrm>
          </p:grpSpPr>
          <p:sp>
            <p:nvSpPr>
              <p:cNvPr id="1367" name="Shape 1367"/>
              <p:cNvSpPr/>
              <p:nvPr/>
            </p:nvSpPr>
            <p:spPr>
              <a:xfrm>
                <a:off x="0" y="0"/>
                <a:ext cx="1548579" cy="8067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Availability</a:t>
                </a:r>
                <a:br/>
                <a:r>
                  <a:t>可用性</a:t>
                </a:r>
              </a:p>
            </p:txBody>
          </p:sp>
          <p:sp>
            <p:nvSpPr>
              <p:cNvPr id="1368" name="Shape 1368"/>
              <p:cNvSpPr/>
              <p:nvPr/>
            </p:nvSpPr>
            <p:spPr>
              <a:xfrm>
                <a:off x="2471694" y="-27282"/>
                <a:ext cx="6233838" cy="4983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Every request gets a response on success/failure</a:t>
                </a:r>
              </a:p>
            </p:txBody>
          </p:sp>
          <p:sp>
            <p:nvSpPr>
              <p:cNvPr id="1369" name="Shape 1369"/>
              <p:cNvSpPr/>
              <p:nvPr/>
            </p:nvSpPr>
            <p:spPr>
              <a:xfrm>
                <a:off x="2496077" y="426641"/>
                <a:ext cx="5933949" cy="4384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每一个请求都会获得响应（成功或者失败）</a:t>
                </a:r>
              </a:p>
            </p:txBody>
          </p:sp>
        </p:grpSp>
        <p:grpSp>
          <p:nvGrpSpPr>
            <p:cNvPr id="1374" name="Group 1374"/>
            <p:cNvGrpSpPr/>
            <p:nvPr/>
          </p:nvGrpSpPr>
          <p:grpSpPr>
            <a:xfrm>
              <a:off x="-1" y="2017568"/>
              <a:ext cx="11237163" cy="905581"/>
              <a:chOff x="0" y="0"/>
              <a:chExt cx="11237161" cy="905580"/>
            </a:xfrm>
          </p:grpSpPr>
          <p:sp>
            <p:nvSpPr>
              <p:cNvPr id="1371" name="Shape 1371"/>
              <p:cNvSpPr/>
              <p:nvPr/>
            </p:nvSpPr>
            <p:spPr>
              <a:xfrm>
                <a:off x="-1" y="49437"/>
                <a:ext cx="2575643" cy="8067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algn="ctr">
                  <a:defRPr b="1"/>
                </a:pPr>
                <a:r>
                  <a:t>Partition tolerance</a:t>
                </a:r>
              </a:p>
              <a:p>
                <a:pPr algn="ctr">
                  <a:defRPr b="1"/>
                </a:pPr>
                <a:r>
                  <a:t>分区容忍性</a:t>
                </a:r>
              </a:p>
            </p:txBody>
          </p:sp>
          <p:sp>
            <p:nvSpPr>
              <p:cNvPr id="1372" name="Shape 1372"/>
              <p:cNvSpPr/>
              <p:nvPr/>
            </p:nvSpPr>
            <p:spPr>
              <a:xfrm>
                <a:off x="2908242" y="467175"/>
                <a:ext cx="5324349" cy="4384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即便出现网络错误，系统能够继续工作</a:t>
                </a:r>
              </a:p>
            </p:txBody>
          </p:sp>
          <p:sp>
            <p:nvSpPr>
              <p:cNvPr id="1373" name="Shape 1373"/>
              <p:cNvSpPr/>
              <p:nvPr/>
            </p:nvSpPr>
            <p:spPr>
              <a:xfrm>
                <a:off x="2928065" y="0"/>
                <a:ext cx="8309097" cy="49834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a:lvl1pPr>
              </a:lstStyle>
              <a:p>
                <a:pPr/>
                <a:r>
                  <a:t>System continues to work despite message loss or partial failure.</a:t>
                </a:r>
              </a:p>
            </p:txBody>
          </p:sp>
        </p:grpSp>
      </p:gr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9" name="Shape 1379"/>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1380" name="Shape 1380"/>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1" name="Shape 1381"/>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1382" name="Shape 1382"/>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1383" name="Shape 1383"/>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grpSp>
        <p:nvGrpSpPr>
          <p:cNvPr id="1387" name="Group 1387"/>
          <p:cNvGrpSpPr/>
          <p:nvPr/>
        </p:nvGrpSpPr>
        <p:grpSpPr>
          <a:xfrm>
            <a:off x="6833435" y="1942873"/>
            <a:ext cx="4889877" cy="2278952"/>
            <a:chOff x="0" y="0"/>
            <a:chExt cx="4889875" cy="2278950"/>
          </a:xfrm>
        </p:grpSpPr>
        <p:sp>
          <p:nvSpPr>
            <p:cNvPr id="1384" name="Shape 1384"/>
            <p:cNvSpPr/>
            <p:nvPr/>
          </p:nvSpPr>
          <p:spPr>
            <a:xfrm>
              <a:off x="0" y="0"/>
              <a:ext cx="3065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运维成本高</a:t>
              </a:r>
            </a:p>
          </p:txBody>
        </p:sp>
        <p:sp>
          <p:nvSpPr>
            <p:cNvPr id="1385" name="Shape 1385"/>
            <p:cNvSpPr/>
            <p:nvPr/>
          </p:nvSpPr>
          <p:spPr>
            <a:xfrm>
              <a:off x="637863" y="860837"/>
              <a:ext cx="4252013" cy="58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a:latin typeface="Calibri"/>
                  <a:ea typeface="Calibri"/>
                  <a:cs typeface="Calibri"/>
                  <a:sym typeface="Calibri"/>
                </a:rPr>
                <a:t>环境配置(Provisioning)</a:t>
              </a:r>
            </a:p>
          </p:txBody>
        </p:sp>
        <p:sp>
          <p:nvSpPr>
            <p:cNvPr id="1386" name="Shape 1386"/>
            <p:cNvSpPr/>
            <p:nvPr/>
          </p:nvSpPr>
          <p:spPr>
            <a:xfrm>
              <a:off x="616888" y="1698814"/>
              <a:ext cx="2215653" cy="580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a:latin typeface="Calibri"/>
                  <a:ea typeface="Calibri"/>
                  <a:cs typeface="Calibri"/>
                  <a:sym typeface="Calibri"/>
                </a:rPr>
                <a:t>部署/监控</a:t>
              </a:r>
            </a:p>
          </p:txBody>
        </p:sp>
      </p:grpSp>
      <p:sp>
        <p:nvSpPr>
          <p:cNvPr id="1388" name="Shape 1388"/>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微服务的测试</a:t>
            </a:r>
            <a:r>
              <a:rPr sz="4000"/>
              <a:t>与依赖</a:t>
            </a:r>
          </a:p>
        </p:txBody>
      </p:sp>
      <p:sp>
        <p:nvSpPr>
          <p:cNvPr id="1389" name="Shape 1389"/>
          <p:cNvSpPr/>
          <p:nvPr/>
        </p:nvSpPr>
        <p:spPr>
          <a:xfrm>
            <a:off x="1361753" y="6407686"/>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测试策略</a:t>
            </a:r>
          </a:p>
        </p:txBody>
      </p:sp>
      <p:sp>
        <p:nvSpPr>
          <p:cNvPr id="1390" name="Shape 1390"/>
          <p:cNvSpPr/>
          <p:nvPr/>
        </p:nvSpPr>
        <p:spPr>
          <a:xfrm>
            <a:off x="1361753" y="7269363"/>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服务治理</a:t>
            </a:r>
          </a:p>
        </p:txBody>
      </p:sp>
      <p:sp>
        <p:nvSpPr>
          <p:cNvPr id="1391" name="Shape 1391"/>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1392" name="Shape 1392"/>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沟通成本</a:t>
            </a:r>
          </a:p>
        </p:txBody>
      </p:sp>
      <p:sp>
        <p:nvSpPr>
          <p:cNvPr id="1393" name="Shape 1393"/>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7" name="Shape 1397"/>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1398" name="Shape 1398"/>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99" name="Shape 1399"/>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1400" name="Shape 1400"/>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1401" name="Shape 1401"/>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sp>
        <p:nvSpPr>
          <p:cNvPr id="1402" name="Shape 1402"/>
          <p:cNvSpPr/>
          <p:nvPr/>
        </p:nvSpPr>
        <p:spPr>
          <a:xfrm>
            <a:off x="6833435" y="1942873"/>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1403" name="Shape 1403"/>
          <p:cNvSpPr/>
          <p:nvPr/>
        </p:nvSpPr>
        <p:spPr>
          <a:xfrm>
            <a:off x="7471299" y="2803711"/>
            <a:ext cx="425201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1404" name="Shape 1404"/>
          <p:cNvSpPr/>
          <p:nvPr/>
        </p:nvSpPr>
        <p:spPr>
          <a:xfrm>
            <a:off x="7450324" y="3641688"/>
            <a:ext cx="221565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部署/监控</a:t>
            </a:r>
          </a:p>
        </p:txBody>
      </p:sp>
      <p:sp>
        <p:nvSpPr>
          <p:cNvPr id="1405" name="Shape 1405"/>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latin typeface="+mn-lt"/>
                <a:ea typeface="+mn-ea"/>
                <a:cs typeface="+mn-cs"/>
                <a:sym typeface="Helvetica"/>
              </a:defRPr>
            </a:pPr>
            <a:r>
              <a:rPr sz="4000">
                <a:latin typeface="Calibri"/>
                <a:ea typeface="Calibri"/>
                <a:cs typeface="Calibri"/>
                <a:sym typeface="Calibri"/>
              </a:rPr>
              <a:t>微服务的测试</a:t>
            </a:r>
            <a:r>
              <a:rPr sz="4000"/>
              <a:t>与依赖</a:t>
            </a:r>
          </a:p>
        </p:txBody>
      </p:sp>
      <p:sp>
        <p:nvSpPr>
          <p:cNvPr id="1406" name="Shape 1406"/>
          <p:cNvSpPr/>
          <p:nvPr/>
        </p:nvSpPr>
        <p:spPr>
          <a:xfrm>
            <a:off x="1361753" y="6407686"/>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测试策略</a:t>
            </a:r>
          </a:p>
        </p:txBody>
      </p:sp>
      <p:sp>
        <p:nvSpPr>
          <p:cNvPr id="1407" name="Shape 1407"/>
          <p:cNvSpPr/>
          <p:nvPr/>
        </p:nvSpPr>
        <p:spPr>
          <a:xfrm>
            <a:off x="1361753" y="7269363"/>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服务治理</a:t>
            </a:r>
          </a:p>
        </p:txBody>
      </p:sp>
      <p:sp>
        <p:nvSpPr>
          <p:cNvPr id="1408" name="Shape 1408"/>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solidFill>
                  <a:srgbClr val="DDDDDD"/>
                </a:solidFill>
              </a:defRPr>
            </a:pPr>
            <a:r>
              <a:t>组织结构</a:t>
            </a:r>
          </a:p>
        </p:txBody>
      </p:sp>
      <p:sp>
        <p:nvSpPr>
          <p:cNvPr id="1409" name="Shape 1409"/>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沟通成本</a:t>
            </a:r>
          </a:p>
        </p:txBody>
      </p:sp>
      <p:sp>
        <p:nvSpPr>
          <p:cNvPr id="1410" name="Shape 1410"/>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4" name="Shape 1414"/>
          <p:cNvSpPr/>
          <p:nvPr>
            <p:ph type="title"/>
          </p:nvPr>
        </p:nvSpPr>
        <p:spPr>
          <a:xfrm>
            <a:off x="380999" y="234949"/>
            <a:ext cx="12242801" cy="984251"/>
          </a:xfrm>
          <a:prstGeom prst="rect">
            <a:avLst/>
          </a:prstGeom>
        </p:spPr>
        <p:txBody>
          <a:bodyPr/>
          <a:lstStyle>
            <a:lvl1pPr>
              <a:defRPr spc="-280" sz="7000"/>
            </a:lvl1pPr>
          </a:lstStyle>
          <a:p>
            <a:pPr/>
            <a:r>
              <a:t>微服务架构不是银弹</a:t>
            </a:r>
          </a:p>
        </p:txBody>
      </p:sp>
      <p:sp>
        <p:nvSpPr>
          <p:cNvPr id="1415" name="Shape 1415"/>
          <p:cNvSpPr/>
          <p:nvPr/>
        </p:nvSpPr>
        <p:spPr>
          <a:xfrm>
            <a:off x="762441" y="1992111"/>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分布式系统的复杂度</a:t>
            </a:r>
          </a:p>
        </p:txBody>
      </p:sp>
      <p:sp>
        <p:nvSpPr>
          <p:cNvPr id="1416" name="Shape 1416"/>
          <p:cNvSpPr/>
          <p:nvPr/>
        </p:nvSpPr>
        <p:spPr>
          <a:xfrm>
            <a:off x="1361753" y="2847609"/>
            <a:ext cx="4294305" cy="5674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网络因素(带宽、超时)</a:t>
            </a:r>
          </a:p>
        </p:txBody>
      </p:sp>
      <p:sp>
        <p:nvSpPr>
          <p:cNvPr id="1417" name="Shape 1417"/>
          <p:cNvSpPr/>
          <p:nvPr/>
        </p:nvSpPr>
        <p:spPr>
          <a:xfrm>
            <a:off x="1361753" y="3708229"/>
            <a:ext cx="24572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数据</a:t>
            </a:r>
            <a:r>
              <a:rPr>
                <a:latin typeface="Calibri"/>
                <a:ea typeface="Calibri"/>
                <a:cs typeface="Calibri"/>
                <a:sym typeface="Calibri"/>
              </a:rPr>
              <a:t>一致</a:t>
            </a:r>
            <a:r>
              <a:t>性</a:t>
            </a:r>
          </a:p>
        </p:txBody>
      </p:sp>
      <p:sp>
        <p:nvSpPr>
          <p:cNvPr id="1418" name="Shape 1418"/>
          <p:cNvSpPr/>
          <p:nvPr/>
        </p:nvSpPr>
        <p:spPr>
          <a:xfrm>
            <a:off x="6833435" y="1942873"/>
            <a:ext cx="3065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运维成本高</a:t>
            </a:r>
          </a:p>
        </p:txBody>
      </p:sp>
      <p:sp>
        <p:nvSpPr>
          <p:cNvPr id="1419" name="Shape 1419"/>
          <p:cNvSpPr/>
          <p:nvPr/>
        </p:nvSpPr>
        <p:spPr>
          <a:xfrm>
            <a:off x="7471299" y="2803711"/>
            <a:ext cx="425201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环境配置(Provisioning)</a:t>
            </a:r>
          </a:p>
        </p:txBody>
      </p:sp>
      <p:sp>
        <p:nvSpPr>
          <p:cNvPr id="1420" name="Shape 1420"/>
          <p:cNvSpPr/>
          <p:nvPr/>
        </p:nvSpPr>
        <p:spPr>
          <a:xfrm>
            <a:off x="7450324" y="3641688"/>
            <a:ext cx="2215653" cy="580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rPr>
                <a:latin typeface="Calibri"/>
                <a:ea typeface="Calibri"/>
                <a:cs typeface="Calibri"/>
                <a:sym typeface="Calibri"/>
              </a:rPr>
              <a:t>部署/监控</a:t>
            </a:r>
          </a:p>
        </p:txBody>
      </p:sp>
      <p:sp>
        <p:nvSpPr>
          <p:cNvPr id="1421" name="Shape 1421"/>
          <p:cNvSpPr/>
          <p:nvPr/>
        </p:nvSpPr>
        <p:spPr>
          <a:xfrm>
            <a:off x="866424" y="5435138"/>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3400">
                <a:solidFill>
                  <a:srgbClr val="DDDDDD"/>
                </a:solidFill>
                <a:latin typeface="+mn-lt"/>
                <a:ea typeface="+mn-ea"/>
                <a:cs typeface="+mn-cs"/>
                <a:sym typeface="Helvetica"/>
              </a:defRPr>
            </a:pPr>
            <a:r>
              <a:rPr sz="4000">
                <a:latin typeface="Calibri"/>
                <a:ea typeface="Calibri"/>
                <a:cs typeface="Calibri"/>
                <a:sym typeface="Calibri"/>
              </a:rPr>
              <a:t>微服务的测试</a:t>
            </a:r>
            <a:r>
              <a:rPr sz="4000"/>
              <a:t>与依赖</a:t>
            </a:r>
          </a:p>
        </p:txBody>
      </p:sp>
      <p:sp>
        <p:nvSpPr>
          <p:cNvPr id="1422" name="Shape 1422"/>
          <p:cNvSpPr/>
          <p:nvPr/>
        </p:nvSpPr>
        <p:spPr>
          <a:xfrm>
            <a:off x="1361753" y="6407686"/>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测试策略</a:t>
            </a:r>
          </a:p>
        </p:txBody>
      </p:sp>
      <p:sp>
        <p:nvSpPr>
          <p:cNvPr id="1423" name="Shape 1423"/>
          <p:cNvSpPr/>
          <p:nvPr/>
        </p:nvSpPr>
        <p:spPr>
          <a:xfrm>
            <a:off x="1361753" y="7269363"/>
            <a:ext cx="2063595"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solidFill>
                  <a:srgbClr val="DDDDDD"/>
                </a:solidFill>
                <a:latin typeface="+mn-lt"/>
                <a:ea typeface="+mn-ea"/>
                <a:cs typeface="+mn-cs"/>
                <a:sym typeface="Helvetica"/>
              </a:defRPr>
            </a:pPr>
            <a:r>
              <a:t>服务治理</a:t>
            </a:r>
          </a:p>
        </p:txBody>
      </p:sp>
      <p:sp>
        <p:nvSpPr>
          <p:cNvPr id="1424" name="Shape 1424"/>
          <p:cNvSpPr/>
          <p:nvPr/>
        </p:nvSpPr>
        <p:spPr>
          <a:xfrm>
            <a:off x="6845689" y="5384597"/>
            <a:ext cx="263069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pPr>
            <a:r>
              <a:t>组织结构</a:t>
            </a:r>
          </a:p>
        </p:txBody>
      </p:sp>
      <p:sp>
        <p:nvSpPr>
          <p:cNvPr id="1425" name="Shape 1425"/>
          <p:cNvSpPr/>
          <p:nvPr/>
        </p:nvSpPr>
        <p:spPr>
          <a:xfrm>
            <a:off x="7444644" y="7104944"/>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沟通成本</a:t>
            </a:r>
          </a:p>
        </p:txBody>
      </p:sp>
      <p:sp>
        <p:nvSpPr>
          <p:cNvPr id="1426" name="Shape 1426"/>
          <p:cNvSpPr/>
          <p:nvPr/>
        </p:nvSpPr>
        <p:spPr>
          <a:xfrm>
            <a:off x="7444644" y="6366072"/>
            <a:ext cx="2063594" cy="492126"/>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t>团队文化</a:t>
            </a:r>
          </a:p>
        </p:txBody>
      </p:sp>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0" name="Shape 14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31" name="Shape 1431"/>
          <p:cNvSpPr/>
          <p:nvPr/>
        </p:nvSpPr>
        <p:spPr>
          <a:xfrm>
            <a:off x="2456551" y="4466692"/>
            <a:ext cx="8381614"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为什么还要采用微服务?</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3" name="Shape 1433"/>
          <p:cNvSpPr/>
          <p:nvPr>
            <p:ph type="title"/>
          </p:nvPr>
        </p:nvSpPr>
        <p:spPr>
          <a:xfrm>
            <a:off x="380999" y="234949"/>
            <a:ext cx="12242801" cy="984251"/>
          </a:xfrm>
          <a:prstGeom prst="rect">
            <a:avLst/>
          </a:prstGeom>
        </p:spPr>
        <p:txBody>
          <a:bodyPr/>
          <a:lstStyle>
            <a:lvl1pPr>
              <a:defRPr spc="-280" sz="7000"/>
            </a:lvl1pPr>
          </a:lstStyle>
          <a:p>
            <a:pPr/>
            <a:r>
              <a:t>微服务架构解决的核心问题</a:t>
            </a:r>
          </a:p>
        </p:txBody>
      </p:sp>
      <p:sp>
        <p:nvSpPr>
          <p:cNvPr id="1434" name="Shape 143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35" name="Shape 1435"/>
          <p:cNvSpPr/>
          <p:nvPr/>
        </p:nvSpPr>
        <p:spPr>
          <a:xfrm>
            <a:off x="762799" y="2699735"/>
            <a:ext cx="2630698"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88461" indent="-488461" defTabSz="584200">
              <a:spcBef>
                <a:spcPts val="1200"/>
              </a:spcBef>
              <a:buClr>
                <a:srgbClr val="00B56E"/>
              </a:buClr>
              <a:buSzPct val="100000"/>
              <a:buFont typeface="Lucida Grande"/>
              <a:buChar char="■"/>
              <a:defRPr b="1" sz="4000"/>
            </a:pPr>
            <a:r>
              <a:t>业务量大</a:t>
            </a:r>
          </a:p>
        </p:txBody>
      </p:sp>
      <p:sp>
        <p:nvSpPr>
          <p:cNvPr id="1436" name="Shape 1436"/>
          <p:cNvSpPr/>
          <p:nvPr/>
        </p:nvSpPr>
        <p:spPr>
          <a:xfrm>
            <a:off x="1736450" y="3414817"/>
            <a:ext cx="2063594" cy="49212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378557" indent="-378557" defTabSz="584200">
              <a:spcBef>
                <a:spcPts val="1200"/>
              </a:spcBef>
              <a:buClr>
                <a:srgbClr val="00B56E"/>
              </a:buClr>
              <a:buSzPct val="100000"/>
              <a:buFont typeface="Lucida Grande"/>
              <a:buChar char="-"/>
              <a:defRPr sz="3100">
                <a:latin typeface="+mn-lt"/>
                <a:ea typeface="+mn-ea"/>
                <a:cs typeface="+mn-cs"/>
                <a:sym typeface="Helvetica"/>
              </a:defRPr>
            </a:pPr>
            <a:r>
              <a:rPr>
                <a:latin typeface="Calibri"/>
                <a:ea typeface="Calibri"/>
                <a:cs typeface="Calibri"/>
                <a:sym typeface="Calibri"/>
              </a:rPr>
              <a:t>海量访问</a:t>
            </a:r>
          </a:p>
        </p:txBody>
      </p:sp>
      <p:sp>
        <p:nvSpPr>
          <p:cNvPr id="1437" name="Shape 1437"/>
          <p:cNvSpPr/>
          <p:nvPr/>
        </p:nvSpPr>
        <p:spPr>
          <a:xfrm>
            <a:off x="7492413" y="3214856"/>
            <a:ext cx="3101304" cy="904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2" indent="0" defTabSz="584200">
              <a:spcBef>
                <a:spcPts val="1200"/>
              </a:spcBef>
              <a:buClr>
                <a:srgbClr val="00B56E"/>
              </a:buClr>
              <a:buFont typeface="Lucida Grande"/>
              <a:defRPr sz="5000"/>
            </a:pPr>
            <a:r>
              <a:t>Scalability</a:t>
            </a:r>
          </a:p>
        </p:txBody>
      </p:sp>
      <p:sp>
        <p:nvSpPr>
          <p:cNvPr id="1438" name="Shape 1438"/>
          <p:cNvSpPr/>
          <p:nvPr/>
        </p:nvSpPr>
        <p:spPr>
          <a:xfrm>
            <a:off x="5541171" y="3032230"/>
            <a:ext cx="1270001" cy="1270001"/>
          </a:xfrm>
          <a:prstGeom prst="rightArrow">
            <a:avLst>
              <a:gd name="adj1" fmla="val 32000"/>
              <a:gd name="adj2" fmla="val 64000"/>
            </a:avLst>
          </a:prstGeom>
          <a:solidFill>
            <a:srgbClr val="00B56E"/>
          </a:solidFill>
          <a:ln w="12700">
            <a:miter lim="400000"/>
          </a:ln>
          <a:effectLst>
            <a:outerShdw sx="100000" sy="100000" kx="0" ky="0" algn="b" rotWithShape="0" blurRad="50800" dist="25400" dir="5400000">
              <a:srgbClr val="000000">
                <a:alpha val="35000"/>
              </a:srgbClr>
            </a:outerShdw>
          </a:effectLst>
        </p:spPr>
        <p:txBody>
          <a:bodyPr lIns="65023" tIns="65023" rIns="65023" bIns="65023" anchor="ctr"/>
          <a:lstStyle/>
          <a:p>
            <a:pPr>
              <a:defRPr>
                <a:solidFill>
                  <a:schemeClr val="accent2">
                    <a:satOff val="-4966"/>
                    <a:lumOff val="-10549"/>
                  </a:schemeClr>
                </a:solidFill>
              </a:defRPr>
            </a:pPr>
          </a:p>
        </p:txBody>
      </p:sp>
      <p:grpSp>
        <p:nvGrpSpPr>
          <p:cNvPr id="1443" name="Group 1443"/>
          <p:cNvGrpSpPr/>
          <p:nvPr/>
        </p:nvGrpSpPr>
        <p:grpSpPr>
          <a:xfrm>
            <a:off x="799434" y="4783267"/>
            <a:ext cx="8817908" cy="1536707"/>
            <a:chOff x="0" y="0"/>
            <a:chExt cx="8817907" cy="1536706"/>
          </a:xfrm>
        </p:grpSpPr>
        <p:sp>
          <p:nvSpPr>
            <p:cNvPr id="1439" name="Shape 1439"/>
            <p:cNvSpPr/>
            <p:nvPr/>
          </p:nvSpPr>
          <p:spPr>
            <a:xfrm>
              <a:off x="0" y="0"/>
              <a:ext cx="2049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市场快</a:t>
              </a:r>
            </a:p>
          </p:txBody>
        </p:sp>
        <p:sp>
          <p:nvSpPr>
            <p:cNvPr id="1440" name="Shape 1440"/>
            <p:cNvSpPr/>
            <p:nvPr/>
          </p:nvSpPr>
          <p:spPr>
            <a:xfrm>
              <a:off x="937015" y="655643"/>
              <a:ext cx="2457295" cy="4921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pPr>
              <a:r>
                <a:t>需求变化快</a:t>
              </a:r>
            </a:p>
          </p:txBody>
        </p:sp>
        <p:sp>
          <p:nvSpPr>
            <p:cNvPr id="1441" name="Shape 1441"/>
            <p:cNvSpPr/>
            <p:nvPr/>
          </p:nvSpPr>
          <p:spPr>
            <a:xfrm>
              <a:off x="6692979" y="493782"/>
              <a:ext cx="2124929" cy="904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indent="0" defTabSz="584200">
                <a:spcBef>
                  <a:spcPts val="1200"/>
                </a:spcBef>
                <a:buClr>
                  <a:srgbClr val="00B56E"/>
                </a:buClr>
                <a:buFont typeface="Lucida Grande"/>
                <a:defRPr sz="5000"/>
              </a:pPr>
              <a:r>
                <a:t>Agility</a:t>
              </a:r>
            </a:p>
          </p:txBody>
        </p:sp>
        <p:sp>
          <p:nvSpPr>
            <p:cNvPr id="1442" name="Shape 1442"/>
            <p:cNvSpPr/>
            <p:nvPr/>
          </p:nvSpPr>
          <p:spPr>
            <a:xfrm>
              <a:off x="4741736" y="266706"/>
              <a:ext cx="1270001" cy="1270001"/>
            </a:xfrm>
            <a:prstGeom prst="rightArrow">
              <a:avLst>
                <a:gd name="adj1" fmla="val 32000"/>
                <a:gd name="adj2" fmla="val 64000"/>
              </a:avLst>
            </a:prstGeom>
            <a:solidFill>
              <a:srgbClr val="00B56E"/>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defRPr>
                  <a:solidFill>
                    <a:srgbClr val="00B56E"/>
                  </a:solidFill>
                </a:defRPr>
              </a:pPr>
            </a:p>
          </p:txBody>
        </p:sp>
      </p:grpSp>
      <p:grpSp>
        <p:nvGrpSpPr>
          <p:cNvPr id="1448" name="Group 1448"/>
          <p:cNvGrpSpPr/>
          <p:nvPr/>
        </p:nvGrpSpPr>
        <p:grpSpPr>
          <a:xfrm>
            <a:off x="799434" y="6866799"/>
            <a:ext cx="9667841" cy="1470918"/>
            <a:chOff x="0" y="0"/>
            <a:chExt cx="9667840" cy="1470917"/>
          </a:xfrm>
        </p:grpSpPr>
        <p:sp>
          <p:nvSpPr>
            <p:cNvPr id="1444" name="Shape 1444"/>
            <p:cNvSpPr/>
            <p:nvPr/>
          </p:nvSpPr>
          <p:spPr>
            <a:xfrm>
              <a:off x="0" y="0"/>
              <a:ext cx="2049429" cy="6029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可持续</a:t>
              </a:r>
            </a:p>
          </p:txBody>
        </p:sp>
        <p:sp>
          <p:nvSpPr>
            <p:cNvPr id="1445" name="Shape 1445"/>
            <p:cNvSpPr/>
            <p:nvPr/>
          </p:nvSpPr>
          <p:spPr>
            <a:xfrm>
              <a:off x="6711024" y="383543"/>
              <a:ext cx="2956817" cy="90474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p>
              <a:pPr lvl="2" indent="0" defTabSz="584200">
                <a:spcBef>
                  <a:spcPts val="1200"/>
                </a:spcBef>
                <a:buClr>
                  <a:srgbClr val="00B56E"/>
                </a:buClr>
                <a:buFont typeface="Lucida Grande"/>
                <a:defRPr sz="5000"/>
              </a:pPr>
              <a:r>
                <a:t>Flexibility</a:t>
              </a:r>
            </a:p>
          </p:txBody>
        </p:sp>
        <p:sp>
          <p:nvSpPr>
            <p:cNvPr id="1446" name="Shape 1446"/>
            <p:cNvSpPr/>
            <p:nvPr/>
          </p:nvSpPr>
          <p:spPr>
            <a:xfrm>
              <a:off x="937015" y="596204"/>
              <a:ext cx="2850995" cy="49212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8767" tIns="48767" rIns="48767" bIns="48767" numCol="1" anchor="t">
              <a:spAutoFit/>
            </a:bodyPr>
            <a:lstStyle/>
            <a:p>
              <a:pPr lvl="2" marL="378557" indent="-378557" defTabSz="584200">
                <a:spcBef>
                  <a:spcPts val="1200"/>
                </a:spcBef>
                <a:buClr>
                  <a:srgbClr val="00B56E"/>
                </a:buClr>
                <a:buSzPct val="100000"/>
                <a:buFont typeface="Lucida Grande"/>
                <a:buChar char="-"/>
                <a:defRPr sz="3100"/>
              </a:pPr>
              <a:r>
                <a:t>降低维护成本</a:t>
              </a:r>
            </a:p>
          </p:txBody>
        </p:sp>
        <p:sp>
          <p:nvSpPr>
            <p:cNvPr id="1447" name="Shape 1447"/>
            <p:cNvSpPr/>
            <p:nvPr/>
          </p:nvSpPr>
          <p:spPr>
            <a:xfrm>
              <a:off x="4741736" y="200917"/>
              <a:ext cx="1270001" cy="1270001"/>
            </a:xfrm>
            <a:prstGeom prst="rightArrow">
              <a:avLst>
                <a:gd name="adj1" fmla="val 32000"/>
                <a:gd name="adj2" fmla="val 64000"/>
              </a:avLst>
            </a:prstGeom>
            <a:solidFill>
              <a:srgbClr val="00B56E"/>
            </a:solidFill>
            <a:ln w="12700" cap="flat">
              <a:noFill/>
              <a:miter lim="400000"/>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defRPr>
                  <a:solidFill>
                    <a:schemeClr val="accent2">
                      <a:satOff val="-4966"/>
                      <a:lumOff val="-10549"/>
                    </a:schemeClr>
                  </a:solidFill>
                </a:defRPr>
              </a:pPr>
            </a:p>
          </p:txBody>
        </p:sp>
      </p:gr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8" grpId="2"/>
      <p:bldP build="whole" bldLvl="1" animBg="1" rev="0" advAuto="0" spid="1443" grpId="1"/>
    </p:bldLst>
  </p:timing>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0" name="Shape 145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51" name="Shape 1451"/>
          <p:cNvSpPr/>
          <p:nvPr/>
        </p:nvSpPr>
        <p:spPr>
          <a:xfrm>
            <a:off x="1166069" y="4466692"/>
            <a:ext cx="1096257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4. SOA和微服务，听起来一样？</a:t>
            </a:r>
          </a:p>
        </p:txBody>
      </p:sp>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3" name="Shape 1453"/>
          <p:cNvSpPr/>
          <p:nvPr>
            <p:ph type="sldNum" sz="quarter" idx="2"/>
          </p:nvPr>
        </p:nvSpPr>
        <p:spPr>
          <a:xfrm>
            <a:off x="12356355" y="9258300"/>
            <a:ext cx="268190" cy="241298"/>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p>
            <a:pPr>
              <a:defRPr>
                <a:solidFill>
                  <a:srgbClr val="000000"/>
                </a:solidFill>
              </a:defRPr>
            </a:pPr>
            <a:fld id="{86CB4B4D-7CA3-9044-876B-883B54F8677D}" type="slidenum">
              <a:rPr>
                <a:solidFill>
                  <a:srgbClr val="929396"/>
                </a:solidFill>
              </a:rPr>
            </a:fld>
          </a:p>
        </p:txBody>
      </p:sp>
      <p:pic>
        <p:nvPicPr>
          <p:cNvPr id="1454" name="image18.png"/>
          <p:cNvPicPr>
            <a:picLocks noChangeAspect="1"/>
          </p:cNvPicPr>
          <p:nvPr/>
        </p:nvPicPr>
        <p:blipFill>
          <a:blip r:embed="rId2">
            <a:extLst/>
          </a:blip>
          <a:stretch>
            <a:fillRect/>
          </a:stretch>
        </p:blipFill>
        <p:spPr>
          <a:xfrm>
            <a:off x="4324067" y="2200203"/>
            <a:ext cx="3670302" cy="4445003"/>
          </a:xfrm>
          <a:prstGeom prst="rect">
            <a:avLst/>
          </a:prstGeom>
          <a:ln w="12700">
            <a:miter lim="400000"/>
          </a:ln>
        </p:spPr>
      </p:pic>
      <p:sp>
        <p:nvSpPr>
          <p:cNvPr id="1455" name="Shape 1455"/>
          <p:cNvSpPr/>
          <p:nvPr/>
        </p:nvSpPr>
        <p:spPr>
          <a:xfrm>
            <a:off x="1229495" y="514262"/>
            <a:ext cx="4116548" cy="2371243"/>
          </a:xfrm>
          <a:prstGeom prst="rect">
            <a:avLst/>
          </a:prstGeom>
          <a:ln w="12700">
            <a:miter lim="400000"/>
          </a:ln>
          <a:extLst>
            <a:ext uri="{C572A759-6A51-4108-AA02-DFA0A04FC94B}">
              <ma14:wrappingTextBoxFlag xmlns:ma14="http://schemas.microsoft.com/office/mac/drawingml/2011/main" val="1"/>
            </a:ext>
          </a:extLst>
        </p:spPr>
        <p:txBody>
          <a:bodyPr lIns="131521" tIns="131521" rIns="131521" bIns="131521">
            <a:spAutoFit/>
          </a:bodyPr>
          <a:lstStyle>
            <a:lvl1pPr>
              <a:lnSpc>
                <a:spcPct val="110000"/>
              </a:lnSpc>
              <a:defRPr b="1" i="1" sz="13600">
                <a:solidFill>
                  <a:srgbClr val="00B56E"/>
                </a:solidFill>
              </a:defRPr>
            </a:lvl1pPr>
          </a:lstStyle>
          <a:p>
            <a:pPr>
              <a:defRPr b="0" i="0">
                <a:solidFill>
                  <a:srgbClr val="000000"/>
                </a:solidFill>
              </a:defRPr>
            </a:pPr>
            <a:r>
              <a:rPr b="1" i="1">
                <a:solidFill>
                  <a:srgbClr val="00B56E"/>
                </a:solidFill>
              </a:rPr>
              <a:t>SOA  </a:t>
            </a:r>
          </a:p>
        </p:txBody>
      </p:sp>
      <p:sp>
        <p:nvSpPr>
          <p:cNvPr id="1456" name="Shape 1456"/>
          <p:cNvSpPr/>
          <p:nvPr/>
        </p:nvSpPr>
        <p:spPr>
          <a:xfrm>
            <a:off x="7200213" y="6745565"/>
            <a:ext cx="6002592" cy="1989229"/>
          </a:xfrm>
          <a:prstGeom prst="rect">
            <a:avLst/>
          </a:prstGeom>
          <a:ln w="12700">
            <a:miter lim="400000"/>
          </a:ln>
          <a:extLst>
            <a:ext uri="{C572A759-6A51-4108-AA02-DFA0A04FC94B}">
              <ma14:wrappingTextBoxFlag xmlns:ma14="http://schemas.microsoft.com/office/mac/drawingml/2011/main" val="1"/>
            </a:ext>
          </a:extLst>
        </p:spPr>
        <p:txBody>
          <a:bodyPr lIns="131521" tIns="131521" rIns="131521" bIns="131521">
            <a:spAutoFit/>
          </a:bodyPr>
          <a:lstStyle>
            <a:lvl1pPr>
              <a:lnSpc>
                <a:spcPct val="110000"/>
              </a:lnSpc>
              <a:defRPr b="1" i="1" sz="13600">
                <a:solidFill>
                  <a:srgbClr val="00B56E"/>
                </a:solidFill>
              </a:defRPr>
            </a:lvl1pPr>
          </a:lstStyle>
          <a:p>
            <a:pPr>
              <a:defRPr b="0" i="0">
                <a:solidFill>
                  <a:srgbClr val="000000"/>
                </a:solidFill>
              </a:defRPr>
            </a:pPr>
            <a:r>
              <a:rPr b="1" i="1">
                <a:solidFill>
                  <a:srgbClr val="00B56E"/>
                </a:solidFill>
              </a:rPr>
              <a:t>微服务</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478" name="Shape 478"/>
          <p:cNvSpPr/>
          <p:nvPr>
            <p:ph type="title"/>
          </p:nvPr>
        </p:nvSpPr>
        <p:spPr>
          <a:xfrm>
            <a:off x="380999" y="234949"/>
            <a:ext cx="12242801" cy="984251"/>
          </a:xfrm>
          <a:prstGeom prst="rect">
            <a:avLst/>
          </a:prstGeom>
        </p:spPr>
        <p:txBody>
          <a:bodyPr/>
          <a:lstStyle>
            <a:lvl1pPr algn="ctr">
              <a:defRPr spc="-280" sz="7000"/>
            </a:lvl1pPr>
          </a:lstStyle>
          <a:p>
            <a:pPr/>
            <a:r>
              <a:t>第二部分</a:t>
            </a:r>
          </a:p>
        </p:txBody>
      </p:sp>
      <p:sp>
        <p:nvSpPr>
          <p:cNvPr id="479" name="Shape 47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0" name="Shape 480"/>
          <p:cNvSpPr/>
          <p:nvPr/>
        </p:nvSpPr>
        <p:spPr>
          <a:xfrm>
            <a:off x="4153643" y="2147209"/>
            <a:ext cx="4229322" cy="675525"/>
          </a:xfrm>
          <a:prstGeom prst="rect">
            <a:avLst/>
          </a:prstGeom>
          <a:solidFill>
            <a:schemeClr val="accent6"/>
          </a:solidFill>
          <a:ln w="25400">
            <a:solidFill>
              <a:schemeClr val="accent1"/>
            </a:solidFill>
            <a:bevel/>
          </a:ln>
          <a:extLst>
            <a:ext uri="{C572A759-6A51-4108-AA02-DFA0A04FC94B}">
              <ma14:wrappingTextBoxFlag xmlns:ma14="http://schemas.microsoft.com/office/mac/drawingml/2011/main" val="1"/>
            </a:ext>
          </a:extLst>
        </p:spPr>
        <p:txBody>
          <a:bodyPr lIns="65023" tIns="65023" rIns="65023" bIns="65023" anchor="ctr"/>
          <a:lstStyle>
            <a:lvl1pPr algn="ctr"/>
          </a:lstStyle>
          <a:p>
            <a:pPr/>
            <a:r>
              <a:t>服务实施篇（马博文）</a:t>
            </a:r>
          </a:p>
        </p:txBody>
      </p:sp>
      <p:sp>
        <p:nvSpPr>
          <p:cNvPr id="481" name="Shape 481"/>
          <p:cNvSpPr/>
          <p:nvPr/>
        </p:nvSpPr>
        <p:spPr>
          <a:xfrm>
            <a:off x="4068046" y="3098606"/>
            <a:ext cx="6108989" cy="5315075"/>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服务间的契约测试(JVM-PACT)</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服务的安全实现机制(Spring Cloud Seurity)</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搭建服务的持续交付流水线(Jenkins)</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使用Docker搭建基础设施</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服务与DevOps</a:t>
            </a:r>
          </a:p>
          <a:p>
            <a:pPr lvl="3" marL="7326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监控与告警(Prometheus/Sensu)</a:t>
            </a:r>
          </a:p>
          <a:p>
            <a:pPr lvl="3" marL="7326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日志聚合(ELK)</a:t>
            </a:r>
          </a:p>
          <a:p>
            <a:pPr lvl="2" marL="415192" indent="-415192" defTabSz="584200">
              <a:lnSpc>
                <a:spcPct val="150000"/>
              </a:lnSpc>
              <a:spcBef>
                <a:spcPts val="1200"/>
              </a:spcBef>
              <a:buClr>
                <a:srgbClr val="00B56E"/>
              </a:buClr>
              <a:buSzPct val="100000"/>
              <a:buFont typeface="Lucida Grande"/>
              <a:buChar char="■"/>
              <a:defRPr sz="2300">
                <a:solidFill>
                  <a:srgbClr val="00B56E"/>
                </a:solidFill>
                <a:latin typeface="+mn-lt"/>
                <a:ea typeface="+mn-ea"/>
                <a:cs typeface="+mn-cs"/>
                <a:sym typeface="Helvetica"/>
              </a:defRPr>
            </a:pPr>
            <a:r>
              <a:t>使用Rancher管理Docker集群</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58" name="Shape 1458"/>
          <p:cNvSpPr/>
          <p:nvPr>
            <p:ph type="title"/>
          </p:nvPr>
        </p:nvSpPr>
        <p:spPr>
          <a:xfrm>
            <a:off x="380999" y="234949"/>
            <a:ext cx="12242801" cy="984251"/>
          </a:xfrm>
          <a:prstGeom prst="rect">
            <a:avLst/>
          </a:prstGeom>
        </p:spPr>
        <p:txBody>
          <a:bodyPr/>
          <a:lstStyle>
            <a:lvl1pPr defTabSz="543305">
              <a:defRPr spc="-260" sz="6510"/>
            </a:lvl1pPr>
          </a:lstStyle>
          <a:p>
            <a:pPr/>
            <a:r>
              <a:t>SOA</a:t>
            </a:r>
          </a:p>
        </p:txBody>
      </p:sp>
      <p:sp>
        <p:nvSpPr>
          <p:cNvPr id="1459" name="Shape 145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60" name="pasted-image.png"/>
          <p:cNvPicPr>
            <a:picLocks noChangeAspect="1"/>
          </p:cNvPicPr>
          <p:nvPr/>
        </p:nvPicPr>
        <p:blipFill>
          <a:blip r:embed="rId2">
            <a:extLst/>
          </a:blip>
          <a:stretch>
            <a:fillRect/>
          </a:stretch>
        </p:blipFill>
        <p:spPr>
          <a:xfrm>
            <a:off x="2046017" y="2677778"/>
            <a:ext cx="9664108" cy="5556863"/>
          </a:xfrm>
          <a:prstGeom prst="rect">
            <a:avLst/>
          </a:prstGeom>
          <a:ln w="12700">
            <a:miter lim="400000"/>
          </a:ln>
        </p:spPr>
      </p:pic>
      <p:sp>
        <p:nvSpPr>
          <p:cNvPr id="1461" name="Shape 1461"/>
          <p:cNvSpPr/>
          <p:nvPr/>
        </p:nvSpPr>
        <p:spPr>
          <a:xfrm>
            <a:off x="10306608" y="8326970"/>
            <a:ext cx="1327077"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终端用户</a:t>
            </a:r>
          </a:p>
        </p:txBody>
      </p:sp>
      <p:sp>
        <p:nvSpPr>
          <p:cNvPr id="1462" name="Shape 1462"/>
          <p:cNvSpPr/>
          <p:nvPr/>
        </p:nvSpPr>
        <p:spPr>
          <a:xfrm>
            <a:off x="8542087" y="8326970"/>
            <a:ext cx="1515094"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IT供应商</a:t>
            </a:r>
          </a:p>
        </p:txBody>
      </p:sp>
      <p:sp>
        <p:nvSpPr>
          <p:cNvPr id="1463" name="Shape 1463"/>
          <p:cNvSpPr/>
          <p:nvPr/>
        </p:nvSpPr>
        <p:spPr>
          <a:xfrm>
            <a:off x="5159681" y="8326970"/>
            <a:ext cx="1327076"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实施人员</a:t>
            </a:r>
          </a:p>
        </p:txBody>
      </p:sp>
      <p:sp>
        <p:nvSpPr>
          <p:cNvPr id="1464" name="Shape 1464"/>
          <p:cNvSpPr/>
          <p:nvPr/>
        </p:nvSpPr>
        <p:spPr>
          <a:xfrm>
            <a:off x="3592596" y="8326970"/>
            <a:ext cx="1327076"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开发人员</a:t>
            </a:r>
          </a:p>
        </p:txBody>
      </p:sp>
      <p:sp>
        <p:nvSpPr>
          <p:cNvPr id="1465" name="Shape 1465"/>
          <p:cNvSpPr/>
          <p:nvPr/>
        </p:nvSpPr>
        <p:spPr>
          <a:xfrm>
            <a:off x="2063611" y="8326970"/>
            <a:ext cx="1327076"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项目经理</a:t>
            </a:r>
          </a:p>
        </p:txBody>
      </p:sp>
      <p:sp>
        <p:nvSpPr>
          <p:cNvPr id="1466" name="Shape 1466"/>
          <p:cNvSpPr/>
          <p:nvPr/>
        </p:nvSpPr>
        <p:spPr>
          <a:xfrm>
            <a:off x="6790266" y="8326970"/>
            <a:ext cx="1515093" cy="443441"/>
          </a:xfrm>
          <a:prstGeom prst="rect">
            <a:avLst/>
          </a:prstGeom>
          <a:blipFill>
            <a:blip r:embed="rId3"/>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chor="ctr"/>
          <a:lstStyle>
            <a:lvl1pPr algn="ctr" defTabSz="584200">
              <a:defRPr b="1">
                <a:solidFill>
                  <a:srgbClr val="FFFFFF"/>
                </a:solidFill>
                <a:latin typeface="+mn-lt"/>
                <a:ea typeface="+mn-ea"/>
                <a:cs typeface="+mn-cs"/>
                <a:sym typeface="Helvetica"/>
              </a:defRPr>
            </a:lvl1pPr>
          </a:lstStyle>
          <a:p>
            <a:pPr/>
            <a:r>
              <a:t>运维人员</a:t>
            </a:r>
          </a:p>
        </p:txBody>
      </p:sp>
      <p:sp>
        <p:nvSpPr>
          <p:cNvPr id="1467" name="Shape 1467"/>
          <p:cNvSpPr/>
          <p:nvPr/>
        </p:nvSpPr>
        <p:spPr>
          <a:xfrm>
            <a:off x="1625029" y="4292439"/>
            <a:ext cx="1440238" cy="812801"/>
          </a:xfrm>
          <a:prstGeom prst="wedgeEllipseCallout">
            <a:avLst>
              <a:gd name="adj1" fmla="val 49587"/>
              <a:gd name="adj2" fmla="val 66817"/>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Snake?</a:t>
            </a:r>
          </a:p>
        </p:txBody>
      </p:sp>
      <p:sp>
        <p:nvSpPr>
          <p:cNvPr id="1468" name="Shape 1468"/>
          <p:cNvSpPr/>
          <p:nvPr/>
        </p:nvSpPr>
        <p:spPr>
          <a:xfrm>
            <a:off x="2793420" y="3755919"/>
            <a:ext cx="1289121" cy="812801"/>
          </a:xfrm>
          <a:prstGeom prst="wedgeEllipseCallout">
            <a:avLst>
              <a:gd name="adj1" fmla="val 24135"/>
              <a:gd name="adj2" fmla="val 115817"/>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Spear?</a:t>
            </a:r>
          </a:p>
        </p:txBody>
      </p:sp>
      <p:sp>
        <p:nvSpPr>
          <p:cNvPr id="1469" name="Shape 1469"/>
          <p:cNvSpPr/>
          <p:nvPr/>
        </p:nvSpPr>
        <p:spPr>
          <a:xfrm>
            <a:off x="4597660" y="2070540"/>
            <a:ext cx="1651001" cy="812801"/>
          </a:xfrm>
          <a:prstGeom prst="wedgeEllipseCallout">
            <a:avLst>
              <a:gd name="adj1" fmla="val 29804"/>
              <a:gd name="adj2" fmla="val 115817"/>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Leaf?</a:t>
            </a:r>
          </a:p>
        </p:txBody>
      </p:sp>
      <p:sp>
        <p:nvSpPr>
          <p:cNvPr id="1470" name="Shape 1470"/>
          <p:cNvSpPr/>
          <p:nvPr/>
        </p:nvSpPr>
        <p:spPr>
          <a:xfrm>
            <a:off x="6472884" y="1684300"/>
            <a:ext cx="1651001" cy="812801"/>
          </a:xfrm>
          <a:prstGeom prst="wedgeEllipseCallout">
            <a:avLst>
              <a:gd name="adj1" fmla="val 29804"/>
              <a:gd name="adj2" fmla="val 115817"/>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Pillar?</a:t>
            </a:r>
          </a:p>
        </p:txBody>
      </p:sp>
      <p:sp>
        <p:nvSpPr>
          <p:cNvPr id="1471" name="Shape 1471"/>
          <p:cNvSpPr/>
          <p:nvPr/>
        </p:nvSpPr>
        <p:spPr>
          <a:xfrm>
            <a:off x="8620766" y="1764494"/>
            <a:ext cx="1651001" cy="812801"/>
          </a:xfrm>
          <a:prstGeom prst="wedgeEllipseCallout">
            <a:avLst>
              <a:gd name="adj1" fmla="val -28775"/>
              <a:gd name="adj2" fmla="val 126092"/>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Rock?</a:t>
            </a:r>
          </a:p>
        </p:txBody>
      </p:sp>
      <p:sp>
        <p:nvSpPr>
          <p:cNvPr id="1472" name="Shape 1472"/>
          <p:cNvSpPr/>
          <p:nvPr/>
        </p:nvSpPr>
        <p:spPr>
          <a:xfrm>
            <a:off x="10367680" y="3714754"/>
            <a:ext cx="1651001" cy="812801"/>
          </a:xfrm>
          <a:prstGeom prst="wedgeEllipseCallout">
            <a:avLst>
              <a:gd name="adj1" fmla="val -28775"/>
              <a:gd name="adj2" fmla="val 126092"/>
            </a:avLst>
          </a:prstGeom>
          <a:solidFill>
            <a:srgbClr val="FFFFFF"/>
          </a:solidFill>
          <a:ln w="38100">
            <a:solidFill>
              <a:srgbClr val="C82506"/>
            </a:solidFill>
            <a:prstDash val="sysDot"/>
            <a:miter lim="400000"/>
          </a:ln>
          <a:extLst>
            <a:ext uri="{C572A759-6A51-4108-AA02-DFA0A04FC94B}">
              <ma14:wrappingTextBoxFlag xmlns:ma14="http://schemas.microsoft.com/office/mac/drawingml/2011/main" val="1"/>
            </a:ext>
          </a:extLst>
        </p:spPr>
        <p:txBody>
          <a:bodyPr lIns="50800" tIns="50800" rIns="50800" bIns="50800" anchor="ctr"/>
          <a:lstStyle>
            <a:lvl1pPr algn="ctr" defTabSz="584200">
              <a:defRPr b="1" sz="2200">
                <a:solidFill>
                  <a:srgbClr val="C82506"/>
                </a:solidFill>
                <a:latin typeface="+mn-lt"/>
                <a:ea typeface="+mn-ea"/>
                <a:cs typeface="+mn-cs"/>
                <a:sym typeface="Helvetica"/>
              </a:defRPr>
            </a:lvl1pPr>
          </a:lstStyle>
          <a:p>
            <a:pPr/>
            <a:r>
              <a:t>Rope?</a:t>
            </a:r>
          </a:p>
        </p:txBody>
      </p:sp>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4" name="Shape 1474"/>
          <p:cNvSpPr/>
          <p:nvPr>
            <p:ph type="title"/>
          </p:nvPr>
        </p:nvSpPr>
        <p:spPr>
          <a:xfrm>
            <a:off x="380999" y="234949"/>
            <a:ext cx="12242801" cy="984251"/>
          </a:xfrm>
          <a:prstGeom prst="rect">
            <a:avLst/>
          </a:prstGeom>
        </p:spPr>
        <p:txBody>
          <a:bodyPr/>
          <a:lstStyle>
            <a:lvl1pPr defTabSz="543305">
              <a:defRPr spc="-260" sz="6510"/>
            </a:lvl1pPr>
          </a:lstStyle>
          <a:p>
            <a:pPr/>
            <a:r>
              <a:t>微服务架构与SOA</a:t>
            </a:r>
          </a:p>
        </p:txBody>
      </p:sp>
      <p:sp>
        <p:nvSpPr>
          <p:cNvPr id="1475" name="Shape 147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1476" name="Table 1476"/>
          <p:cNvGraphicFramePr/>
          <p:nvPr/>
        </p:nvGraphicFramePr>
        <p:xfrm>
          <a:off x="1024757" y="1967476"/>
          <a:ext cx="10980686" cy="6177461"/>
        </p:xfrm>
        <a:graphic xmlns:a="http://schemas.openxmlformats.org/drawingml/2006/main">
          <a:graphicData uri="http://schemas.openxmlformats.org/drawingml/2006/table">
            <a:tbl>
              <a:tblPr firstCol="0" firstRow="1" lastCol="0" lastRow="0" bandCol="0" bandRow="1" rtl="0">
                <a:tableStyleId>{C7B018BB-80A7-4F77-B60F-C8B233D01FF8}</a:tableStyleId>
              </a:tblPr>
              <a:tblGrid>
                <a:gridCol w="5483992"/>
                <a:gridCol w="5483992"/>
              </a:tblGrid>
              <a:tr h="880680">
                <a:tc>
                  <a:txBody>
                    <a:bodyPr/>
                    <a:lstStyle/>
                    <a:p>
                      <a:pPr algn="ctr">
                        <a:defRPr sz="5000"/>
                      </a:pPr>
                      <a:r>
                        <a:rPr i="0"/>
                        <a:t>SOA</a:t>
                      </a:r>
                      <a:r>
                        <a:t>实现</a:t>
                      </a:r>
                    </a:p>
                  </a:txBody>
                  <a:tcPr marL="63500" marR="63500" marT="63500" marB="63500" anchor="ctr" anchorCtr="0" horzOverflow="overflow"/>
                </a:tc>
                <a:tc>
                  <a:txBody>
                    <a:bodyPr/>
                    <a:lstStyle/>
                    <a:p>
                      <a:pPr algn="ctr">
                        <a:defRPr b="0" i="0" sz="1800">
                          <a:solidFill>
                            <a:srgbClr val="000000"/>
                          </a:solidFill>
                        </a:defRPr>
                      </a:pPr>
                      <a:r>
                        <a:rPr b="1" i="1" sz="5000">
                          <a:solidFill>
                            <a:srgbClr val="FFFFFF"/>
                          </a:solidFill>
                        </a:rPr>
                        <a:t>微服务架构实现</a:t>
                      </a:r>
                    </a:p>
                  </a:txBody>
                  <a:tcPr marL="63500" marR="63500" marT="63500" marB="63500" anchor="ctr" anchorCtr="0" horzOverflow="overflow"/>
                </a:tc>
              </a:tr>
              <a:tr h="880680">
                <a:tc>
                  <a:txBody>
                    <a:bodyPr/>
                    <a:lstStyle/>
                    <a:p>
                      <a:pPr algn="l">
                        <a:defRPr b="0" i="0" sz="1800"/>
                      </a:pPr>
                      <a:r>
                        <a:rPr b="1" i="1" sz="2400"/>
                        <a:t>企业级，自顶向下开展实施</a:t>
                      </a:r>
                    </a:p>
                  </a:txBody>
                  <a:tcPr marL="63500" marR="63500" marT="63500" marB="63500" anchor="t" anchorCtr="0" horzOverflow="overflow"/>
                </a:tc>
                <a:tc>
                  <a:txBody>
                    <a:bodyPr/>
                    <a:lstStyle/>
                    <a:p>
                      <a:pPr algn="l">
                        <a:defRPr b="0" i="0" sz="1800"/>
                      </a:pPr>
                      <a:r>
                        <a:rPr b="1" i="1" sz="2400"/>
                        <a:t>团队级，自底向上开展实施</a:t>
                      </a:r>
                    </a:p>
                  </a:txBody>
                  <a:tcPr marL="63500" marR="63500" marT="63500" marB="63500" anchor="t" anchorCtr="0" horzOverflow="overflow"/>
                </a:tc>
              </a:tr>
              <a:tr h="880680">
                <a:tc>
                  <a:txBody>
                    <a:bodyPr/>
                    <a:lstStyle/>
                    <a:p>
                      <a:pPr algn="l">
                        <a:defRPr b="0" i="0" sz="1800"/>
                      </a:pPr>
                      <a:r>
                        <a:rPr b="1" i="1" sz="2400"/>
                        <a:t>服务由多个子系统组成，粒度粗</a:t>
                      </a:r>
                    </a:p>
                  </a:txBody>
                  <a:tcPr marL="63500" marR="63500" marT="63500" marB="63500" anchor="t" anchorCtr="0" horzOverflow="overflow"/>
                </a:tc>
                <a:tc>
                  <a:txBody>
                    <a:bodyPr/>
                    <a:lstStyle/>
                    <a:p>
                      <a:pPr algn="l">
                        <a:defRPr b="0" i="0" sz="1800"/>
                      </a:pPr>
                      <a:r>
                        <a:rPr b="1" i="1" sz="2400"/>
                        <a:t>一个系统被拆分成多个服务，粒度细</a:t>
                      </a:r>
                    </a:p>
                  </a:txBody>
                  <a:tcPr marL="63500" marR="63500" marT="63500" marB="63500" anchor="t" anchorCtr="0" horzOverflow="overflow"/>
                </a:tc>
              </a:tr>
              <a:tr h="880680">
                <a:tc>
                  <a:txBody>
                    <a:bodyPr/>
                    <a:lstStyle/>
                    <a:p>
                      <a:pPr algn="l">
                        <a:defRPr b="0" i="0" sz="1800"/>
                      </a:pPr>
                      <a:r>
                        <a:rPr b="1" i="1" sz="2400"/>
                        <a:t>企业服务总线，集中式的服务架构</a:t>
                      </a:r>
                    </a:p>
                  </a:txBody>
                  <a:tcPr marL="63500" marR="63500" marT="63500" marB="63500" anchor="t" anchorCtr="0" horzOverflow="overflow"/>
                </a:tc>
                <a:tc>
                  <a:txBody>
                    <a:bodyPr/>
                    <a:lstStyle/>
                    <a:p>
                      <a:pPr algn="l">
                        <a:defRPr b="0" i="0" sz="1800"/>
                      </a:pPr>
                      <a:r>
                        <a:rPr b="1" i="1" sz="2400"/>
                        <a:t>去中心化，松散的服务架构</a:t>
                      </a:r>
                    </a:p>
                  </a:txBody>
                  <a:tcPr marL="63500" marR="63500" marT="63500" marB="63500" anchor="t" anchorCtr="0" horzOverflow="overflow"/>
                </a:tc>
              </a:tr>
              <a:tr h="880680">
                <a:tc>
                  <a:txBody>
                    <a:bodyPr/>
                    <a:lstStyle/>
                    <a:p>
                      <a:pPr algn="l">
                        <a:defRPr b="0" i="0" sz="1800"/>
                      </a:pPr>
                      <a:r>
                        <a:rPr b="1" i="1" sz="2400"/>
                        <a:t>集成方式复杂（ESB/WS/SOAP）</a:t>
                      </a:r>
                    </a:p>
                  </a:txBody>
                  <a:tcPr marL="63500" marR="63500" marT="63500" marB="63500" anchor="t" anchorCtr="0" horzOverflow="overflow"/>
                </a:tc>
                <a:tc>
                  <a:txBody>
                    <a:bodyPr/>
                    <a:lstStyle/>
                    <a:p>
                      <a:pPr algn="l">
                        <a:defRPr b="0" i="0" sz="1800"/>
                      </a:pPr>
                      <a:r>
                        <a:rPr b="1" i="1" sz="2400"/>
                        <a:t>集成方式灵活（HTTP/REST/JSON）</a:t>
                      </a:r>
                    </a:p>
                  </a:txBody>
                  <a:tcPr marL="63500" marR="63500" marT="63500" marB="63500" anchor="t" anchorCtr="0" horzOverflow="overflow"/>
                </a:tc>
              </a:tr>
              <a:tr h="880680">
                <a:tc>
                  <a:txBody>
                    <a:bodyPr/>
                    <a:lstStyle/>
                    <a:p>
                      <a:pPr algn="l">
                        <a:defRPr b="0" i="0" sz="1800"/>
                      </a:pPr>
                      <a:r>
                        <a:rPr b="1" i="1" sz="2400"/>
                        <a:t>部署集中，相互依赖</a:t>
                      </a:r>
                    </a:p>
                  </a:txBody>
                  <a:tcPr marL="63500" marR="63500" marT="63500" marB="63500" anchor="t" anchorCtr="0" horzOverflow="overflow"/>
                </a:tc>
                <a:tc>
                  <a:txBody>
                    <a:bodyPr/>
                    <a:lstStyle/>
                    <a:p>
                      <a:pPr algn="l">
                        <a:defRPr b="0" i="0" sz="1800"/>
                      </a:pPr>
                      <a:r>
                        <a:rPr b="1" i="1" sz="2400"/>
                        <a:t>部署独立</a:t>
                      </a:r>
                    </a:p>
                  </a:txBody>
                  <a:tcPr marL="63500" marR="63500" marT="63500" marB="63500" anchor="t" anchorCtr="0" horzOverflow="overflow"/>
                </a:tc>
              </a:tr>
              <a:tr h="880680">
                <a:tc>
                  <a:txBody>
                    <a:bodyPr/>
                    <a:lstStyle/>
                    <a:p>
                      <a:pPr algn="l">
                        <a:defRPr b="0" i="0" sz="1800"/>
                      </a:pPr>
                      <a:r>
                        <a:rPr b="1" i="1" sz="2400"/>
                        <a:t>实施周期长</a:t>
                      </a:r>
                    </a:p>
                  </a:txBody>
                  <a:tcPr marL="63500" marR="63500" marT="63500" marB="63500" anchor="t" anchorCtr="0" horzOverflow="overflow"/>
                </a:tc>
                <a:tc>
                  <a:txBody>
                    <a:bodyPr/>
                    <a:lstStyle/>
                    <a:p>
                      <a:pPr algn="l">
                        <a:defRPr b="0" i="0" sz="1800"/>
                      </a:pPr>
                      <a:r>
                        <a:rPr b="1" i="1" sz="2400"/>
                        <a:t>实施周期短</a:t>
                      </a:r>
                    </a:p>
                  </a:txBody>
                  <a:tcPr marL="63500" marR="63500" marT="63500" marB="63500" anchor="t" anchorCtr="0" horzOverflow="overflow"/>
                </a:tc>
              </a:tr>
            </a:tbl>
          </a:graphicData>
        </a:graphic>
      </p:graphicFrame>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8" name="Shape 1478"/>
          <p:cNvSpPr/>
          <p:nvPr>
            <p:ph type="title"/>
          </p:nvPr>
        </p:nvSpPr>
        <p:spPr>
          <a:xfrm>
            <a:off x="380999" y="234949"/>
            <a:ext cx="12242801" cy="984251"/>
          </a:xfrm>
          <a:prstGeom prst="rect">
            <a:avLst/>
          </a:prstGeom>
        </p:spPr>
        <p:txBody>
          <a:bodyPr/>
          <a:lstStyle>
            <a:lvl1pPr defTabSz="543305">
              <a:defRPr spc="-260" sz="6510"/>
            </a:lvl1pPr>
          </a:lstStyle>
          <a:p>
            <a:pPr/>
            <a:r>
              <a:t>微服务架构与SOA</a:t>
            </a:r>
          </a:p>
        </p:txBody>
      </p:sp>
      <p:sp>
        <p:nvSpPr>
          <p:cNvPr id="1479" name="Shape 147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80" name="Shape 1480"/>
          <p:cNvSpPr/>
          <p:nvPr/>
        </p:nvSpPr>
        <p:spPr>
          <a:xfrm>
            <a:off x="3259164" y="2375261"/>
            <a:ext cx="6897360" cy="5576125"/>
          </a:xfrm>
          <a:prstGeom prst="ellipse">
            <a:avLst/>
          </a:prstGeom>
          <a:solidFill>
            <a:srgbClr val="00882B"/>
          </a:solidFill>
          <a:ln w="12700">
            <a:miter lim="400000"/>
          </a:ln>
        </p:spPr>
        <p:txBody>
          <a:bodyPr lIns="50800" tIns="50800" rIns="50800" bIns="50800" anchor="ctr"/>
          <a:lstStyle/>
          <a:p>
            <a:pPr algn="ctr" defTabSz="584200">
              <a:defRPr b="1" sz="6200">
                <a:solidFill>
                  <a:srgbClr val="FFFFFF"/>
                </a:solidFill>
                <a:latin typeface="+mn-lt"/>
                <a:ea typeface="+mn-ea"/>
                <a:cs typeface="+mn-cs"/>
                <a:sym typeface="Helvetica"/>
              </a:defRPr>
            </a:pPr>
          </a:p>
        </p:txBody>
      </p:sp>
      <p:grpSp>
        <p:nvGrpSpPr>
          <p:cNvPr id="1486" name="Group 1486"/>
          <p:cNvGrpSpPr/>
          <p:nvPr/>
        </p:nvGrpSpPr>
        <p:grpSpPr>
          <a:xfrm>
            <a:off x="5508764" y="5719834"/>
            <a:ext cx="2372760" cy="2232404"/>
            <a:chOff x="0" y="0"/>
            <a:chExt cx="2372758" cy="2232402"/>
          </a:xfrm>
        </p:grpSpPr>
        <p:sp>
          <p:nvSpPr>
            <p:cNvPr id="1481" name="Shape 1481"/>
            <p:cNvSpPr/>
            <p:nvPr/>
          </p:nvSpPr>
          <p:spPr>
            <a:xfrm>
              <a:off x="1318658" y="0"/>
              <a:ext cx="1016001" cy="1016000"/>
            </a:xfrm>
            <a:prstGeom prst="roundRect">
              <a:avLst>
                <a:gd name="adj" fmla="val 17965"/>
              </a:avLst>
            </a:prstGeom>
            <a:solidFill>
              <a:srgbClr val="164F8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300">
                  <a:solidFill>
                    <a:srgbClr val="FFFFFF"/>
                  </a:solidFill>
                  <a:latin typeface="+mn-lt"/>
                  <a:ea typeface="+mn-ea"/>
                  <a:cs typeface="+mn-cs"/>
                  <a:sym typeface="Helvetica"/>
                </a:defRPr>
              </a:lvl1pPr>
            </a:lstStyle>
            <a:p>
              <a:pPr/>
              <a:r>
                <a:t>敏捷</a:t>
              </a:r>
            </a:p>
          </p:txBody>
        </p:sp>
        <p:sp>
          <p:nvSpPr>
            <p:cNvPr id="1482" name="Shape 1482"/>
            <p:cNvSpPr/>
            <p:nvPr/>
          </p:nvSpPr>
          <p:spPr>
            <a:xfrm>
              <a:off x="1356758" y="1216402"/>
              <a:ext cx="1016001" cy="1016001"/>
            </a:xfrm>
            <a:prstGeom prst="roundRect">
              <a:avLst>
                <a:gd name="adj" fmla="val 20554"/>
              </a:avLst>
            </a:prstGeom>
            <a:solidFill>
              <a:srgbClr val="A37512"/>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defTabSz="584200">
                <a:defRPr b="1" sz="2300">
                  <a:solidFill>
                    <a:srgbClr val="FFFFFF"/>
                  </a:solidFill>
                  <a:latin typeface="+mn-lt"/>
                  <a:ea typeface="+mn-ea"/>
                  <a:cs typeface="+mn-cs"/>
                  <a:sym typeface="Helvetica"/>
                </a:defRPr>
              </a:pPr>
              <a:r>
                <a:t>持续</a:t>
              </a:r>
            </a:p>
            <a:p>
              <a:pPr algn="ctr" defTabSz="584200">
                <a:defRPr b="1" sz="2300">
                  <a:solidFill>
                    <a:srgbClr val="FFFFFF"/>
                  </a:solidFill>
                  <a:latin typeface="+mn-lt"/>
                  <a:ea typeface="+mn-ea"/>
                  <a:cs typeface="+mn-cs"/>
                  <a:sym typeface="Helvetica"/>
                </a:defRPr>
              </a:pPr>
              <a:r>
                <a:t>交付</a:t>
              </a:r>
            </a:p>
          </p:txBody>
        </p:sp>
        <p:sp>
          <p:nvSpPr>
            <p:cNvPr id="1483" name="Shape 1483"/>
            <p:cNvSpPr/>
            <p:nvPr/>
          </p:nvSpPr>
          <p:spPr>
            <a:xfrm>
              <a:off x="25400" y="1216402"/>
              <a:ext cx="1016000" cy="1016001"/>
            </a:xfrm>
            <a:prstGeom prst="roundRect">
              <a:avLst>
                <a:gd name="adj" fmla="val 17965"/>
              </a:avLst>
            </a:prstGeom>
            <a:solidFill>
              <a:srgbClr val="C82506"/>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300">
                  <a:solidFill>
                    <a:srgbClr val="FFFFFF"/>
                  </a:solidFill>
                  <a:latin typeface="+mn-lt"/>
                  <a:ea typeface="+mn-ea"/>
                  <a:cs typeface="+mn-cs"/>
                  <a:sym typeface="Helvetica"/>
                </a:defRPr>
              </a:lvl1pPr>
            </a:lstStyle>
            <a:p>
              <a:pPr/>
              <a:r>
                <a:t>DevOPS</a:t>
              </a:r>
            </a:p>
          </p:txBody>
        </p:sp>
        <p:sp>
          <p:nvSpPr>
            <p:cNvPr id="1484" name="Shape 1484"/>
            <p:cNvSpPr/>
            <p:nvPr/>
          </p:nvSpPr>
          <p:spPr>
            <a:xfrm>
              <a:off x="0" y="12700"/>
              <a:ext cx="1016000" cy="1016000"/>
            </a:xfrm>
            <a:prstGeom prst="roundRect">
              <a:avLst>
                <a:gd name="adj" fmla="val 17965"/>
              </a:avLst>
            </a:prstGeom>
            <a:solidFill>
              <a:srgbClr val="773F9B"/>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2300">
                  <a:solidFill>
                    <a:srgbClr val="FFFFFF"/>
                  </a:solidFill>
                  <a:latin typeface="+mn-lt"/>
                  <a:ea typeface="+mn-ea"/>
                  <a:cs typeface="+mn-cs"/>
                  <a:sym typeface="Helvetica"/>
                </a:defRPr>
              </a:lvl1pPr>
            </a:lstStyle>
            <a:p>
              <a:pPr/>
              <a:r>
                <a:t>云计算</a:t>
              </a:r>
            </a:p>
          </p:txBody>
        </p:sp>
        <p:sp>
          <p:nvSpPr>
            <p:cNvPr id="1485" name="Shape 1485"/>
            <p:cNvSpPr/>
            <p:nvPr/>
          </p:nvSpPr>
          <p:spPr>
            <a:xfrm>
              <a:off x="554747" y="526787"/>
              <a:ext cx="1295401" cy="1187452"/>
            </a:xfrm>
            <a:prstGeom prst="ellipse">
              <a:avLst/>
            </a:prstGeom>
            <a:solidFill>
              <a:srgbClr val="DE6A1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584200">
                <a:defRPr b="1" sz="3100">
                  <a:solidFill>
                    <a:srgbClr val="FFFFFF"/>
                  </a:solidFill>
                  <a:latin typeface="+mn-lt"/>
                  <a:ea typeface="+mn-ea"/>
                  <a:cs typeface="+mn-cs"/>
                  <a:sym typeface="Helvetica"/>
                </a:defRPr>
              </a:lvl1pPr>
            </a:lstStyle>
            <a:p>
              <a:pPr/>
              <a:r>
                <a:t>微服务</a:t>
              </a:r>
            </a:p>
          </p:txBody>
        </p:sp>
      </p:grpSp>
      <p:pic>
        <p:nvPicPr>
          <p:cNvPr id="1487" name=""/>
          <p:cNvPicPr>
            <a:picLocks noChangeAspect="0"/>
          </p:cNvPicPr>
          <p:nvPr/>
        </p:nvPicPr>
        <p:blipFill>
          <a:blip r:embed="rId3">
            <a:extLst/>
          </a:blip>
          <a:stretch>
            <a:fillRect/>
          </a:stretch>
        </p:blipFill>
        <p:spPr>
          <a:xfrm>
            <a:off x="3588380" y="7934331"/>
            <a:ext cx="6343914" cy="76201"/>
          </a:xfrm>
          <a:prstGeom prst="rect">
            <a:avLst/>
          </a:prstGeom>
        </p:spPr>
      </p:pic>
      <p:sp>
        <p:nvSpPr>
          <p:cNvPr id="1489" name="Shape 1489"/>
          <p:cNvSpPr/>
          <p:nvPr/>
        </p:nvSpPr>
        <p:spPr>
          <a:xfrm>
            <a:off x="5797549" y="4152606"/>
            <a:ext cx="1820590" cy="1041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584200">
              <a:defRPr b="1" sz="6200">
                <a:solidFill>
                  <a:srgbClr val="FFFFFF"/>
                </a:solidFill>
                <a:latin typeface="+mn-lt"/>
                <a:ea typeface="+mn-ea"/>
                <a:cs typeface="+mn-cs"/>
                <a:sym typeface="Helvetica"/>
              </a:defRPr>
            </a:lvl1pPr>
          </a:lstStyle>
          <a:p>
            <a:pPr/>
            <a:r>
              <a:t>SOA</a:t>
            </a:r>
          </a:p>
        </p:txBody>
      </p:sp>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493" name="Shape 1493"/>
          <p:cNvSpPr/>
          <p:nvPr>
            <p:ph type="title"/>
          </p:nvPr>
        </p:nvSpPr>
        <p:spPr>
          <a:xfrm>
            <a:off x="380999" y="234949"/>
            <a:ext cx="12242801" cy="984251"/>
          </a:xfrm>
          <a:prstGeom prst="rect">
            <a:avLst/>
          </a:prstGeom>
        </p:spPr>
        <p:txBody>
          <a:bodyPr/>
          <a:lstStyle>
            <a:lvl1pPr defTabSz="543305">
              <a:defRPr spc="-260" sz="6510"/>
            </a:lvl1pPr>
          </a:lstStyle>
          <a:p>
            <a:pPr/>
            <a:r>
              <a:t>微服务架构与SOA</a:t>
            </a:r>
          </a:p>
        </p:txBody>
      </p:sp>
      <p:sp>
        <p:nvSpPr>
          <p:cNvPr id="1494" name="Shape 149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499" name="Group 1499"/>
          <p:cNvGrpSpPr/>
          <p:nvPr/>
        </p:nvGrpSpPr>
        <p:grpSpPr>
          <a:xfrm>
            <a:off x="1478234" y="1539070"/>
            <a:ext cx="10048332" cy="5999519"/>
            <a:chOff x="0" y="0"/>
            <a:chExt cx="10048331" cy="5999517"/>
          </a:xfrm>
        </p:grpSpPr>
        <p:pic>
          <p:nvPicPr>
            <p:cNvPr id="1495" name="pasted-image.png"/>
            <p:cNvPicPr>
              <a:picLocks noChangeAspect="1"/>
            </p:cNvPicPr>
            <p:nvPr/>
          </p:nvPicPr>
          <p:blipFill>
            <a:blip r:embed="rId2">
              <a:extLst/>
            </a:blip>
            <a:stretch>
              <a:fillRect/>
            </a:stretch>
          </p:blipFill>
          <p:spPr>
            <a:xfrm>
              <a:off x="62467" y="23419"/>
              <a:ext cx="9985865" cy="5619006"/>
            </a:xfrm>
            <a:prstGeom prst="rect">
              <a:avLst/>
            </a:prstGeom>
            <a:ln w="12700" cap="flat">
              <a:noFill/>
              <a:miter lim="400000"/>
            </a:ln>
            <a:effectLst/>
          </p:spPr>
        </p:pic>
        <p:sp>
          <p:nvSpPr>
            <p:cNvPr id="1496" name="Shape 1496"/>
            <p:cNvSpPr/>
            <p:nvPr/>
          </p:nvSpPr>
          <p:spPr>
            <a:xfrm>
              <a:off x="954730" y="659461"/>
              <a:ext cx="8005931" cy="669791"/>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1497" name="Shape 1497"/>
            <p:cNvSpPr/>
            <p:nvPr/>
          </p:nvSpPr>
          <p:spPr>
            <a:xfrm>
              <a:off x="0" y="5329727"/>
              <a:ext cx="9915391" cy="669791"/>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sp>
          <p:nvSpPr>
            <p:cNvPr id="1498" name="Shape 1498"/>
            <p:cNvSpPr/>
            <p:nvPr/>
          </p:nvSpPr>
          <p:spPr>
            <a:xfrm>
              <a:off x="0" y="0"/>
              <a:ext cx="9915391" cy="669791"/>
            </a:xfrm>
            <a:prstGeom prst="rect">
              <a:avLst/>
            </a:prstGeom>
            <a:solidFill>
              <a:srgbClr val="FFFFFF"/>
            </a:solidFill>
            <a:ln w="12700" cap="flat">
              <a:noFill/>
              <a:miter lim="400000"/>
            </a:ln>
            <a:effectLst/>
          </p:spPr>
          <p:txBody>
            <a:bodyPr wrap="square" lIns="65023" tIns="65023" rIns="65023" bIns="65023" numCol="1" anchor="ctr">
              <a:noAutofit/>
            </a:bodyPr>
            <a:lstStyle/>
            <a:p>
              <a:pPr/>
            </a:p>
          </p:txBody>
        </p:sp>
      </p:grpSp>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1" name="Shape 15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2" name="Shape 1502"/>
          <p:cNvSpPr/>
          <p:nvPr/>
        </p:nvSpPr>
        <p:spPr>
          <a:xfrm>
            <a:off x="4302789" y="4466692"/>
            <a:ext cx="4689138"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b="1" sz="6200">
                <a:solidFill>
                  <a:srgbClr val="00B56E"/>
                </a:solidFill>
              </a:defRPr>
            </a:lvl1pPr>
          </a:lstStyle>
          <a:p>
            <a:pPr/>
            <a:r>
              <a:t>5.架构的未来</a:t>
            </a:r>
          </a:p>
        </p:txBody>
      </p:sp>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4" name="Shape 1504"/>
          <p:cNvSpPr/>
          <p:nvPr>
            <p:ph type="title"/>
          </p:nvPr>
        </p:nvSpPr>
        <p:spPr>
          <a:xfrm>
            <a:off x="380999" y="234949"/>
            <a:ext cx="12242801" cy="984251"/>
          </a:xfrm>
          <a:prstGeom prst="rect">
            <a:avLst/>
          </a:prstGeom>
        </p:spPr>
        <p:txBody>
          <a:bodyPr/>
          <a:lstStyle>
            <a:lvl1pPr>
              <a:defRPr spc="-280" sz="7000"/>
            </a:lvl1pPr>
          </a:lstStyle>
          <a:p>
            <a:pPr/>
            <a:r>
              <a:t>语言多样化</a:t>
            </a:r>
          </a:p>
        </p:txBody>
      </p:sp>
      <p:sp>
        <p:nvSpPr>
          <p:cNvPr id="1505" name="Shape 1505"/>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06" name="pasted-image.png"/>
          <p:cNvPicPr>
            <a:picLocks noChangeAspect="1"/>
          </p:cNvPicPr>
          <p:nvPr/>
        </p:nvPicPr>
        <p:blipFill>
          <a:blip r:embed="rId2">
            <a:extLst/>
          </a:blip>
          <a:stretch>
            <a:fillRect/>
          </a:stretch>
        </p:blipFill>
        <p:spPr>
          <a:xfrm>
            <a:off x="1341771" y="2365336"/>
            <a:ext cx="10321258" cy="5929234"/>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8" name="Shape 1508"/>
          <p:cNvSpPr/>
          <p:nvPr>
            <p:ph type="title"/>
          </p:nvPr>
        </p:nvSpPr>
        <p:spPr>
          <a:xfrm>
            <a:off x="380999" y="234949"/>
            <a:ext cx="12242801" cy="984251"/>
          </a:xfrm>
          <a:prstGeom prst="rect">
            <a:avLst/>
          </a:prstGeom>
        </p:spPr>
        <p:txBody>
          <a:bodyPr/>
          <a:lstStyle>
            <a:lvl1pPr>
              <a:defRPr spc="-280" sz="7000"/>
            </a:lvl1pPr>
          </a:lstStyle>
          <a:p>
            <a:pPr/>
            <a:r>
              <a:t>技术多元化</a:t>
            </a:r>
          </a:p>
        </p:txBody>
      </p:sp>
      <p:sp>
        <p:nvSpPr>
          <p:cNvPr id="1509" name="Shape 1509"/>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10" name="pasted-image.png"/>
          <p:cNvPicPr>
            <a:picLocks noChangeAspect="1"/>
          </p:cNvPicPr>
          <p:nvPr/>
        </p:nvPicPr>
        <p:blipFill>
          <a:blip r:embed="rId2">
            <a:extLst/>
          </a:blip>
          <a:stretch>
            <a:fillRect/>
          </a:stretch>
        </p:blipFill>
        <p:spPr>
          <a:xfrm>
            <a:off x="2494943" y="1534131"/>
            <a:ext cx="7359559" cy="10671361"/>
          </a:xfrm>
          <a:prstGeom prst="rect">
            <a:avLst/>
          </a:prstGeom>
          <a:ln w="12700">
            <a:miter lim="400000"/>
          </a:ln>
        </p:spPr>
      </p:pic>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2" name="Shape 1512"/>
          <p:cNvSpPr/>
          <p:nvPr>
            <p:ph type="title"/>
          </p:nvPr>
        </p:nvSpPr>
        <p:spPr>
          <a:xfrm>
            <a:off x="380999" y="234949"/>
            <a:ext cx="12242801" cy="984251"/>
          </a:xfrm>
          <a:prstGeom prst="rect">
            <a:avLst/>
          </a:prstGeom>
        </p:spPr>
        <p:txBody>
          <a:bodyPr/>
          <a:lstStyle>
            <a:lvl1pPr defTabSz="543305">
              <a:defRPr spc="-260" sz="6510"/>
            </a:lvl1pPr>
          </a:lstStyle>
          <a:p>
            <a:pPr/>
            <a:r>
              <a:t>IT不仅仅是成本中心</a:t>
            </a:r>
          </a:p>
        </p:txBody>
      </p:sp>
      <p:sp>
        <p:nvSpPr>
          <p:cNvPr id="1513" name="Shape 1513"/>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14" name="pasted-image.png"/>
          <p:cNvPicPr>
            <a:picLocks noChangeAspect="1"/>
          </p:cNvPicPr>
          <p:nvPr/>
        </p:nvPicPr>
        <p:blipFill>
          <a:blip r:embed="rId2">
            <a:extLst/>
          </a:blip>
          <a:stretch>
            <a:fillRect/>
          </a:stretch>
        </p:blipFill>
        <p:spPr>
          <a:xfrm>
            <a:off x="2003949" y="2667611"/>
            <a:ext cx="9009602" cy="4998684"/>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6" name="Shape 1516"/>
          <p:cNvSpPr/>
          <p:nvPr>
            <p:ph type="title"/>
          </p:nvPr>
        </p:nvSpPr>
        <p:spPr>
          <a:xfrm>
            <a:off x="380999" y="234949"/>
            <a:ext cx="12242801" cy="984251"/>
          </a:xfrm>
          <a:prstGeom prst="rect">
            <a:avLst/>
          </a:prstGeom>
        </p:spPr>
        <p:txBody>
          <a:bodyPr/>
          <a:lstStyle>
            <a:lvl1pPr>
              <a:defRPr spc="-280" sz="7000"/>
            </a:lvl1pPr>
          </a:lstStyle>
          <a:p>
            <a:pPr/>
            <a:r>
              <a:t>基于云的快速交付</a:t>
            </a:r>
          </a:p>
        </p:txBody>
      </p:sp>
      <p:sp>
        <p:nvSpPr>
          <p:cNvPr id="1517" name="Shape 1517"/>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18" name="Shape 1518"/>
          <p:cNvSpPr/>
          <p:nvPr/>
        </p:nvSpPr>
        <p:spPr>
          <a:xfrm>
            <a:off x="1463951" y="2077907"/>
            <a:ext cx="5097429" cy="60299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演进式的微服务架构</a:t>
            </a:r>
          </a:p>
        </p:txBody>
      </p:sp>
      <p:sp>
        <p:nvSpPr>
          <p:cNvPr id="1519" name="Shape 1519"/>
          <p:cNvSpPr/>
          <p:nvPr/>
        </p:nvSpPr>
        <p:spPr>
          <a:xfrm>
            <a:off x="1476651" y="3105070"/>
            <a:ext cx="5097429" cy="602998"/>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快速迭代与快速交付</a:t>
            </a:r>
          </a:p>
        </p:txBody>
      </p:sp>
      <p:sp>
        <p:nvSpPr>
          <p:cNvPr id="1520" name="Shape 1520"/>
          <p:cNvSpPr/>
          <p:nvPr/>
        </p:nvSpPr>
        <p:spPr>
          <a:xfrm>
            <a:off x="1476651" y="4132234"/>
            <a:ext cx="7750043" cy="707137"/>
          </a:xfrm>
          <a:prstGeom prst="rect">
            <a:avLst/>
          </a:prstGeom>
          <a:ln w="12700">
            <a:miter lim="400000"/>
          </a:ln>
          <a:extLst>
            <a:ext uri="{C572A759-6A51-4108-AA02-DFA0A04FC94B}">
              <ma14:wrappingTextBoxFlag xmlns:ma14="http://schemas.microsoft.com/office/mac/drawingml/2011/main" val="1"/>
            </a:ext>
          </a:extLst>
        </p:spPr>
        <p:txBody>
          <a:bodyPr wrap="none" lIns="48767" tIns="48767" rIns="48767" bIns="48767">
            <a:spAutoFit/>
          </a:bodyPr>
          <a:lstStyle/>
          <a:p>
            <a:pPr lvl="2" marL="415192" indent="-415192" defTabSz="584200">
              <a:spcBef>
                <a:spcPts val="1200"/>
              </a:spcBef>
              <a:buClr>
                <a:srgbClr val="00B56E"/>
              </a:buClr>
              <a:buSzPct val="100000"/>
              <a:buFont typeface="Lucida Grande"/>
              <a:buChar char="■"/>
              <a:defRPr b="1" sz="4000">
                <a:latin typeface="+mn-lt"/>
                <a:ea typeface="+mn-ea"/>
                <a:cs typeface="+mn-cs"/>
                <a:sym typeface="Helvetica"/>
              </a:defRPr>
            </a:pPr>
            <a:r>
              <a:t>云端应用(公有云/私有云/混合云)</a:t>
            </a:r>
          </a:p>
        </p:txBody>
      </p:sp>
      <p:sp>
        <p:nvSpPr>
          <p:cNvPr id="1521" name="Shape 1521"/>
          <p:cNvSpPr/>
          <p:nvPr/>
        </p:nvSpPr>
        <p:spPr>
          <a:xfrm>
            <a:off x="1135684" y="5593938"/>
            <a:ext cx="10733433" cy="1095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lgn="ctr">
              <a:defRPr sz="6200">
                <a:solidFill>
                  <a:srgbClr val="00B56E"/>
                </a:solidFill>
              </a:defRPr>
            </a:lvl1pPr>
          </a:lstStyle>
          <a:p>
            <a:pPr/>
            <a:r>
              <a:t>Microservice + CD + Cloud Native</a:t>
            </a:r>
          </a:p>
        </p:txBody>
      </p:sp>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3" name="Shape 1523"/>
          <p:cNvSpPr/>
          <p:nvPr>
            <p:ph type="title"/>
          </p:nvPr>
        </p:nvSpPr>
        <p:spPr>
          <a:xfrm>
            <a:off x="380999" y="234949"/>
            <a:ext cx="12242801" cy="984251"/>
          </a:xfrm>
          <a:prstGeom prst="rect">
            <a:avLst/>
          </a:prstGeom>
        </p:spPr>
        <p:txBody>
          <a:bodyPr/>
          <a:lstStyle>
            <a:lvl1pPr>
              <a:defRPr spc="-280" sz="7000"/>
            </a:lvl1pPr>
          </a:lstStyle>
          <a:p>
            <a:pPr/>
            <a:r>
              <a:t>微服务的先行者</a:t>
            </a:r>
          </a:p>
        </p:txBody>
      </p:sp>
      <p:sp>
        <p:nvSpPr>
          <p:cNvPr id="1524" name="Shape 152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25" name="pasted-image.png"/>
          <p:cNvPicPr>
            <a:picLocks noChangeAspect="1"/>
          </p:cNvPicPr>
          <p:nvPr/>
        </p:nvPicPr>
        <p:blipFill>
          <a:blip r:embed="rId3">
            <a:extLst/>
          </a:blip>
          <a:stretch>
            <a:fillRect/>
          </a:stretch>
        </p:blipFill>
        <p:spPr>
          <a:xfrm>
            <a:off x="857937" y="2249194"/>
            <a:ext cx="3801246" cy="1537447"/>
          </a:xfrm>
          <a:prstGeom prst="rect">
            <a:avLst/>
          </a:prstGeom>
          <a:ln w="12700">
            <a:miter lim="400000"/>
          </a:ln>
        </p:spPr>
      </p:pic>
      <p:pic>
        <p:nvPicPr>
          <p:cNvPr id="1526" name="pasted-image.png"/>
          <p:cNvPicPr>
            <a:picLocks noChangeAspect="1"/>
          </p:cNvPicPr>
          <p:nvPr/>
        </p:nvPicPr>
        <p:blipFill>
          <a:blip r:embed="rId4">
            <a:extLst/>
          </a:blip>
          <a:stretch>
            <a:fillRect/>
          </a:stretch>
        </p:blipFill>
        <p:spPr>
          <a:xfrm>
            <a:off x="7100868" y="4608804"/>
            <a:ext cx="3367604" cy="1032177"/>
          </a:xfrm>
          <a:prstGeom prst="rect">
            <a:avLst/>
          </a:prstGeom>
          <a:ln w="12700">
            <a:miter lim="400000"/>
          </a:ln>
        </p:spPr>
      </p:pic>
      <p:pic>
        <p:nvPicPr>
          <p:cNvPr id="1527" name="pasted-image.png"/>
          <p:cNvPicPr>
            <a:picLocks noChangeAspect="1"/>
          </p:cNvPicPr>
          <p:nvPr/>
        </p:nvPicPr>
        <p:blipFill>
          <a:blip r:embed="rId5">
            <a:extLst/>
          </a:blip>
          <a:stretch>
            <a:fillRect/>
          </a:stretch>
        </p:blipFill>
        <p:spPr>
          <a:xfrm>
            <a:off x="1023427" y="4280303"/>
            <a:ext cx="3801246" cy="1689179"/>
          </a:xfrm>
          <a:prstGeom prst="rect">
            <a:avLst/>
          </a:prstGeom>
          <a:ln w="12700">
            <a:miter lim="400000"/>
          </a:ln>
        </p:spPr>
      </p:pic>
      <p:sp>
        <p:nvSpPr>
          <p:cNvPr id="1528" name="Shape 1528"/>
          <p:cNvSpPr/>
          <p:nvPr/>
        </p:nvSpPr>
        <p:spPr>
          <a:xfrm>
            <a:off x="5124534" y="2402910"/>
            <a:ext cx="4741114" cy="815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spcBef>
                <a:spcPts val="1200"/>
              </a:spcBef>
              <a:defRPr b="1" sz="2300">
                <a:latin typeface="+mj-lt"/>
                <a:ea typeface="+mj-ea"/>
                <a:cs typeface="+mj-cs"/>
                <a:sym typeface="Helvetica Neue"/>
              </a:defRPr>
            </a:lvl1pPr>
          </a:lstStyle>
          <a:p>
            <a:pPr/>
            <a:r>
              <a:t>100-150 services to build a page </a:t>
            </a:r>
            <a:endParaRPr sz="1200">
              <a:latin typeface="Times"/>
              <a:ea typeface="Times"/>
              <a:cs typeface="Times"/>
              <a:sym typeface="Times"/>
            </a:endParaRPr>
          </a:p>
        </p:txBody>
      </p:sp>
      <p:sp>
        <p:nvSpPr>
          <p:cNvPr id="1529" name="Shape 1529"/>
          <p:cNvSpPr/>
          <p:nvPr/>
        </p:nvSpPr>
        <p:spPr>
          <a:xfrm>
            <a:off x="5201531" y="2882497"/>
            <a:ext cx="5500897" cy="3967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defRPr sz="1800" u="sng">
                <a:solidFill>
                  <a:srgbClr val="0000FF"/>
                </a:solidFill>
                <a:uFill>
                  <a:solidFill>
                    <a:srgbClr val="0000FF"/>
                  </a:solidFill>
                </a:uFill>
                <a:latin typeface="Lucida Grande"/>
                <a:ea typeface="Lucida Grande"/>
                <a:cs typeface="Lucida Grande"/>
                <a:sym typeface="Lucida Grande"/>
                <a:hlinkClick r:id="rId6"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6" invalidUrl="" action="" tgtFrame="" tooltip="" history="1" highlightClick="0" endSnd="0"/>
              </a:rPr>
              <a:t>http://highscalability.com/amazon-architecture</a:t>
            </a:r>
          </a:p>
        </p:txBody>
      </p:sp>
      <p:sp>
        <p:nvSpPr>
          <p:cNvPr id="1530" name="Shape 1530"/>
          <p:cNvSpPr/>
          <p:nvPr/>
        </p:nvSpPr>
        <p:spPr>
          <a:xfrm>
            <a:off x="7400159" y="5707592"/>
            <a:ext cx="2919744" cy="4771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spcBef>
                <a:spcPts val="1200"/>
              </a:spcBef>
              <a:defRPr b="1" sz="2300">
                <a:latin typeface="+mj-lt"/>
                <a:ea typeface="+mj-ea"/>
                <a:cs typeface="+mj-cs"/>
                <a:sym typeface="Helvetica Neue"/>
              </a:defRPr>
            </a:lvl1pPr>
          </a:lstStyle>
          <a:p>
            <a:pPr/>
            <a:r>
              <a:t>600+ micro services</a:t>
            </a:r>
          </a:p>
        </p:txBody>
      </p:sp>
      <p:sp>
        <p:nvSpPr>
          <p:cNvPr id="1531" name="Shape 1531"/>
          <p:cNvSpPr/>
          <p:nvPr/>
        </p:nvSpPr>
        <p:spPr>
          <a:xfrm>
            <a:off x="1461680" y="6087645"/>
            <a:ext cx="2744484" cy="4771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spcBef>
                <a:spcPts val="1200"/>
              </a:spcBef>
              <a:defRPr b="1" sz="2300">
                <a:latin typeface="+mj-lt"/>
                <a:ea typeface="+mj-ea"/>
                <a:cs typeface="+mj-cs"/>
                <a:sym typeface="Helvetica Neue"/>
              </a:defRPr>
            </a:lvl1pPr>
          </a:lstStyle>
          <a:p>
            <a:pPr/>
            <a:r>
              <a:t>450 micro services</a:t>
            </a:r>
          </a:p>
        </p:txBody>
      </p:sp>
      <p:pic>
        <p:nvPicPr>
          <p:cNvPr id="1532" name="pasted-image.png"/>
          <p:cNvPicPr>
            <a:picLocks noChangeAspect="1"/>
          </p:cNvPicPr>
          <p:nvPr/>
        </p:nvPicPr>
        <p:blipFill>
          <a:blip r:embed="rId7">
            <a:extLst/>
          </a:blip>
          <a:stretch>
            <a:fillRect/>
          </a:stretch>
        </p:blipFill>
        <p:spPr>
          <a:xfrm>
            <a:off x="3562350" y="7031026"/>
            <a:ext cx="5892801" cy="1016001"/>
          </a:xfrm>
          <a:prstGeom prst="rect">
            <a:avLst/>
          </a:prstGeom>
          <a:ln w="12700">
            <a:miter lim="400000"/>
          </a:ln>
        </p:spPr>
      </p:pic>
      <p:sp>
        <p:nvSpPr>
          <p:cNvPr id="1533" name="Shape 1533"/>
          <p:cNvSpPr/>
          <p:nvPr/>
        </p:nvSpPr>
        <p:spPr>
          <a:xfrm>
            <a:off x="5371893" y="8111095"/>
            <a:ext cx="2919743" cy="477176"/>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spcBef>
                <a:spcPts val="1200"/>
              </a:spcBef>
              <a:defRPr b="1" sz="2300">
                <a:latin typeface="+mj-lt"/>
                <a:ea typeface="+mj-ea"/>
                <a:cs typeface="+mj-cs"/>
                <a:sym typeface="Helvetica Neue"/>
              </a:defRPr>
            </a:lvl1pPr>
          </a:lstStyle>
          <a:p>
            <a:pPr/>
            <a:r>
              <a:t>300+ micro services</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a:r>
              <a:t>微服务架构综述</a:t>
            </a:r>
          </a:p>
        </p:txBody>
      </p:sp>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FFFFFF"/>
        </a:solidFill>
      </p:bgPr>
    </p:bg>
    <p:spTree>
      <p:nvGrpSpPr>
        <p:cNvPr id="1" name=""/>
        <p:cNvGrpSpPr/>
        <p:nvPr/>
      </p:nvGrpSpPr>
      <p:grpSpPr>
        <a:xfrm>
          <a:off x="0" y="0"/>
          <a:ext cx="0" cy="0"/>
          <a:chOff x="0" y="0"/>
          <a:chExt cx="0" cy="0"/>
        </a:xfrm>
      </p:grpSpPr>
      <p:sp>
        <p:nvSpPr>
          <p:cNvPr id="1537" name="Shape 1537"/>
          <p:cNvSpPr/>
          <p:nvPr>
            <p:ph type="sldNum" sz="quarter" idx="2"/>
          </p:nvPr>
        </p:nvSpPr>
        <p:spPr>
          <a:xfrm>
            <a:off x="12425036" y="9258300"/>
            <a:ext cx="352654" cy="152400"/>
          </a:xfrm>
          <a:prstGeom prst="rect">
            <a:avLst/>
          </a:prstGeom>
          <a:extLst>
            <a:ext uri="{C572A759-6A51-4108-AA02-DFA0A04FC94B}">
              <ma14:wrappingTextBoxFlag xmlns:ma14="http://schemas.microsoft.com/office/mac/drawingml/2011/main" val="1"/>
            </a:ext>
          </a:extLst>
        </p:spPr>
        <p:txBody>
          <a:bodyPr wrap="square">
            <a:normAutofit fontScale="100000" lnSpcReduction="0"/>
          </a:bodyPr>
          <a:lstStyle>
            <a:lvl1pPr>
              <a:defRPr spc="163"/>
            </a:lvl1pPr>
          </a:lstStyle>
          <a:p>
            <a:pPr>
              <a:defRPr spc="0" sz="1600">
                <a:solidFill>
                  <a:srgbClr val="000000"/>
                </a:solidFill>
              </a:defRPr>
            </a:pPr>
            <a:fld id="{86CB4B4D-7CA3-9044-876B-883B54F8677D}" type="slidenum">
              <a:rPr spc="163" sz="900">
                <a:solidFill>
                  <a:srgbClr val="929396"/>
                </a:solidFill>
              </a:rPr>
            </a:fld>
          </a:p>
        </p:txBody>
      </p:sp>
      <p:sp>
        <p:nvSpPr>
          <p:cNvPr id="1538" name="Shape 1538"/>
          <p:cNvSpPr/>
          <p:nvPr>
            <p:ph type="title"/>
          </p:nvPr>
        </p:nvSpPr>
        <p:spPr>
          <a:xfrm>
            <a:off x="206483" y="448969"/>
            <a:ext cx="11925301" cy="1905001"/>
          </a:xfrm>
          <a:prstGeom prst="rect">
            <a:avLst/>
          </a:prstGeom>
        </p:spPr>
        <p:txBody>
          <a:bodyPr lIns="50800" tIns="50800" rIns="50800" bIns="50800" anchor="ctr"/>
          <a:lstStyle>
            <a:lvl1pPr algn="ctr">
              <a:defRPr b="1" spc="-420" sz="8400">
                <a:solidFill>
                  <a:srgbClr val="00B56E"/>
                </a:solidFill>
                <a:latin typeface="+mn-lt"/>
                <a:ea typeface="+mn-ea"/>
                <a:cs typeface="+mn-cs"/>
                <a:sym typeface="Helvetica"/>
              </a:defRPr>
            </a:lvl1pPr>
          </a:lstStyle>
          <a:p>
            <a:pPr/>
            <a:r>
              <a:t>谢谢</a:t>
            </a:r>
          </a:p>
        </p:txBody>
      </p:sp>
      <p:pic>
        <p:nvPicPr>
          <p:cNvPr id="1539" name="pasted-image.png"/>
          <p:cNvPicPr>
            <a:picLocks noChangeAspect="1"/>
          </p:cNvPicPr>
          <p:nvPr/>
        </p:nvPicPr>
        <p:blipFill>
          <a:blip r:embed="rId2">
            <a:extLst/>
          </a:blip>
          <a:stretch>
            <a:fillRect/>
          </a:stretch>
        </p:blipFill>
        <p:spPr>
          <a:xfrm>
            <a:off x="6155392" y="2780952"/>
            <a:ext cx="6426201" cy="6324601"/>
          </a:xfrm>
          <a:prstGeom prst="rect">
            <a:avLst/>
          </a:prstGeom>
          <a:ln w="12700">
            <a:miter lim="400000"/>
          </a:ln>
        </p:spPr>
      </p:pic>
      <p:pic>
        <p:nvPicPr>
          <p:cNvPr id="1540" name="pasted-image.tif"/>
          <p:cNvPicPr>
            <a:picLocks noChangeAspect="1"/>
          </p:cNvPicPr>
          <p:nvPr/>
        </p:nvPicPr>
        <p:blipFill>
          <a:blip r:embed="rId3">
            <a:extLst/>
          </a:blip>
          <a:stretch>
            <a:fillRect/>
          </a:stretch>
        </p:blipFill>
        <p:spPr>
          <a:xfrm>
            <a:off x="2287431" y="2877908"/>
            <a:ext cx="3071867" cy="2787099"/>
          </a:xfrm>
          <a:prstGeom prst="rect">
            <a:avLst/>
          </a:prstGeom>
          <a:ln w="12700">
            <a:miter lim="400000"/>
          </a:ln>
        </p:spPr>
      </p:pic>
      <p:pic>
        <p:nvPicPr>
          <p:cNvPr id="1541" name="pasted-image.png"/>
          <p:cNvPicPr>
            <a:picLocks noChangeAspect="1"/>
          </p:cNvPicPr>
          <p:nvPr/>
        </p:nvPicPr>
        <p:blipFill>
          <a:blip r:embed="rId4">
            <a:extLst/>
          </a:blip>
          <a:stretch>
            <a:fillRect/>
          </a:stretch>
        </p:blipFill>
        <p:spPr>
          <a:xfrm>
            <a:off x="2645445" y="5754071"/>
            <a:ext cx="2355838" cy="3061361"/>
          </a:xfrm>
          <a:prstGeom prst="rect">
            <a:avLst/>
          </a:prstGeom>
          <a:ln w="12700">
            <a:miter lim="400000"/>
          </a:ln>
        </p:spPr>
      </p:pic>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3" name="Shape 1543"/>
          <p:cNvSpPr/>
          <p:nvPr>
            <p:ph type="title"/>
          </p:nvPr>
        </p:nvSpPr>
        <p:spPr>
          <a:xfrm>
            <a:off x="380999" y="234949"/>
            <a:ext cx="12242801" cy="984251"/>
          </a:xfrm>
          <a:prstGeom prst="rect">
            <a:avLst/>
          </a:prstGeom>
        </p:spPr>
        <p:txBody>
          <a:bodyPr/>
          <a:lstStyle>
            <a:lvl1pPr defTabSz="543305">
              <a:defRPr spc="-260" sz="6510"/>
            </a:lvl1pPr>
          </a:lstStyle>
          <a:p>
            <a:pPr/>
            <a:r>
              <a:t>小结(Q/A)</a:t>
            </a:r>
          </a:p>
        </p:txBody>
      </p:sp>
      <p:sp>
        <p:nvSpPr>
          <p:cNvPr id="1544" name="Shape 1544"/>
          <p:cNvSpPr/>
          <p:nvPr>
            <p:ph type="sldNum" sz="quarter" idx="2"/>
          </p:nvPr>
        </p:nvSpPr>
        <p:spPr>
          <a:xfrm>
            <a:off x="12356355" y="9258300"/>
            <a:ext cx="268190" cy="2921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5" name="Shape 1545"/>
          <p:cNvSpPr/>
          <p:nvPr/>
        </p:nvSpPr>
        <p:spPr>
          <a:xfrm>
            <a:off x="1066546" y="2951327"/>
            <a:ext cx="3800349"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什么是微服务</a:t>
            </a:r>
          </a:p>
        </p:txBody>
      </p:sp>
      <p:sp>
        <p:nvSpPr>
          <p:cNvPr id="1546" name="Shape 1546"/>
          <p:cNvSpPr/>
          <p:nvPr/>
        </p:nvSpPr>
        <p:spPr>
          <a:xfrm>
            <a:off x="1104646" y="5352938"/>
            <a:ext cx="6848349"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微服务架构的优势与挑战</a:t>
            </a:r>
          </a:p>
        </p:txBody>
      </p:sp>
      <p:sp>
        <p:nvSpPr>
          <p:cNvPr id="1547" name="Shape 1547"/>
          <p:cNvSpPr/>
          <p:nvPr/>
        </p:nvSpPr>
        <p:spPr>
          <a:xfrm>
            <a:off x="1104645" y="4127703"/>
            <a:ext cx="5629149"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微服务诞生的催化剂</a:t>
            </a:r>
          </a:p>
        </p:txBody>
      </p:sp>
      <p:sp>
        <p:nvSpPr>
          <p:cNvPr id="1548" name="Shape 1548"/>
          <p:cNvSpPr/>
          <p:nvPr/>
        </p:nvSpPr>
        <p:spPr>
          <a:xfrm>
            <a:off x="1104646" y="6518556"/>
            <a:ext cx="5674752"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SOA与微服务的区别</a:t>
            </a:r>
          </a:p>
        </p:txBody>
      </p:sp>
      <p:sp>
        <p:nvSpPr>
          <p:cNvPr id="1549" name="Shape 1549"/>
          <p:cNvSpPr/>
          <p:nvPr/>
        </p:nvSpPr>
        <p:spPr>
          <a:xfrm>
            <a:off x="1104646" y="7726285"/>
            <a:ext cx="5629149"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为什么要使用微服务</a:t>
            </a:r>
          </a:p>
        </p:txBody>
      </p:sp>
      <p:sp>
        <p:nvSpPr>
          <p:cNvPr id="1550" name="Shape 1550"/>
          <p:cNvSpPr/>
          <p:nvPr/>
        </p:nvSpPr>
        <p:spPr>
          <a:xfrm>
            <a:off x="1104646" y="1901951"/>
            <a:ext cx="4409949" cy="75870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defTabSz="584200">
              <a:lnSpc>
                <a:spcPct val="70000"/>
              </a:lnSpc>
              <a:defRPr cap="all" spc="-200" sz="5000">
                <a:solidFill>
                  <a:srgbClr val="00B56E"/>
                </a:solidFill>
                <a:latin typeface="+mn-lt"/>
                <a:ea typeface="+mn-ea"/>
                <a:cs typeface="+mn-cs"/>
                <a:sym typeface="Helvetica"/>
              </a:defRPr>
            </a:lvl1pPr>
          </a:lstStyle>
          <a:p>
            <a:pPr/>
            <a:r>
              <a:t>什么是单体应用</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